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64" r:id="rId2"/>
    <p:sldId id="346" r:id="rId3"/>
    <p:sldId id="289" r:id="rId4"/>
    <p:sldId id="429" r:id="rId5"/>
    <p:sldId id="407" r:id="rId6"/>
    <p:sldId id="420" r:id="rId7"/>
    <p:sldId id="391" r:id="rId8"/>
    <p:sldId id="421" r:id="rId9"/>
    <p:sldId id="394" r:id="rId10"/>
    <p:sldId id="422" r:id="rId11"/>
    <p:sldId id="401" r:id="rId12"/>
    <p:sldId id="408" r:id="rId13"/>
    <p:sldId id="423" r:id="rId14"/>
    <p:sldId id="392" r:id="rId15"/>
    <p:sldId id="406" r:id="rId16"/>
    <p:sldId id="409" r:id="rId17"/>
    <p:sldId id="395" r:id="rId18"/>
    <p:sldId id="404" r:id="rId19"/>
    <p:sldId id="385" r:id="rId20"/>
    <p:sldId id="384" r:id="rId21"/>
    <p:sldId id="393" r:id="rId22"/>
    <p:sldId id="402" r:id="rId23"/>
    <p:sldId id="426" r:id="rId24"/>
    <p:sldId id="397" r:id="rId25"/>
    <p:sldId id="398" r:id="rId26"/>
    <p:sldId id="403" r:id="rId27"/>
    <p:sldId id="348" r:id="rId28"/>
    <p:sldId id="399" r:id="rId29"/>
    <p:sldId id="379" r:id="rId30"/>
    <p:sldId id="380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350" r:id="rId40"/>
    <p:sldId id="356" r:id="rId41"/>
    <p:sldId id="351" r:id="rId42"/>
    <p:sldId id="352" r:id="rId43"/>
    <p:sldId id="353" r:id="rId44"/>
    <p:sldId id="354" r:id="rId45"/>
    <p:sldId id="355" r:id="rId46"/>
    <p:sldId id="368" r:id="rId47"/>
    <p:sldId id="357" r:id="rId48"/>
    <p:sldId id="358" r:id="rId49"/>
    <p:sldId id="378" r:id="rId50"/>
    <p:sldId id="411" r:id="rId51"/>
    <p:sldId id="359" r:id="rId52"/>
    <p:sldId id="360" r:id="rId53"/>
    <p:sldId id="363" r:id="rId54"/>
    <p:sldId id="405" r:id="rId55"/>
    <p:sldId id="410" r:id="rId56"/>
    <p:sldId id="424" r:id="rId57"/>
    <p:sldId id="341" r:id="rId58"/>
    <p:sldId id="342" r:id="rId59"/>
    <p:sldId id="343" r:id="rId60"/>
    <p:sldId id="344" r:id="rId61"/>
    <p:sldId id="374" r:id="rId62"/>
    <p:sldId id="367" r:id="rId63"/>
    <p:sldId id="375" r:id="rId64"/>
    <p:sldId id="425" r:id="rId65"/>
    <p:sldId id="377" r:id="rId66"/>
    <p:sldId id="427" r:id="rId67"/>
    <p:sldId id="428" r:id="rId68"/>
    <p:sldId id="366" r:id="rId69"/>
    <p:sldId id="396" r:id="rId70"/>
    <p:sldId id="400" r:id="rId71"/>
    <p:sldId id="389" r:id="rId72"/>
    <p:sldId id="334" r:id="rId73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33"/>
    <a:srgbClr val="3399FF"/>
    <a:srgbClr val="0066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50" autoAdjust="0"/>
    <p:restoredTop sz="99831" autoAdjust="0"/>
  </p:normalViewPr>
  <p:slideViewPr>
    <p:cSldViewPr>
      <p:cViewPr>
        <p:scale>
          <a:sx n="50" d="100"/>
          <a:sy n="50" d="100"/>
        </p:scale>
        <p:origin x="-106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527877-217B-4351-8B52-5D8A4B57E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A2E3F-5CCF-431B-8FBC-A09F825D1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0F721-3D8C-4B2B-B99D-35D3B59DA0D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CF9B-2A4B-4ADC-BA17-043227D5E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B34B-8A52-4779-A61F-0CC91D987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0C6B-B025-4146-88DC-6F7D46676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603F-B705-41E3-B908-AAA08A7B4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229B8-662A-4868-AA80-F3E29B4F6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9216-09AD-4356-9E38-3B5EBC544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E6C4A-CBF8-4FD8-AF32-D3A6CE25A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12EE-71F0-48C9-9BA4-6E322510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4484-3113-467A-95C7-B1E9E9A1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85EA-5793-4BE5-B61C-CB2557B2B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9D07-A07D-4359-9F47-CF9D79387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88BA5-7FDC-436D-80A4-79C87A477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C4993-8F72-4014-9583-BE915D867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607D67-3FFF-4D01-9C17-7C0F2847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tc.am/pages.php?lang=3&amp;id=5784&amp;page_name=new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rmigf.am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eeting.cctld.ru/en/pro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spaceapps.am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net2013.am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22098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8382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y-AM" sz="4400" b="1" dirty="0">
                <a:solidFill>
                  <a:srgbClr val="0070C0"/>
                </a:solidFill>
              </a:rPr>
              <a:t>ԻՀ ՀԿ-ի </a:t>
            </a:r>
            <a:r>
              <a:rPr lang="hy-AM" sz="4000" dirty="0">
                <a:solidFill>
                  <a:srgbClr val="0070C0"/>
                </a:solidFill>
              </a:rPr>
              <a:t>(</a:t>
            </a:r>
            <a:r>
              <a:rPr lang="en-US" sz="4000" dirty="0">
                <a:solidFill>
                  <a:srgbClr val="0070C0"/>
                </a:solidFill>
              </a:rPr>
              <a:t>ISOC AM</a:t>
            </a:r>
            <a:r>
              <a:rPr lang="hy-AM" sz="4000" dirty="0">
                <a:solidFill>
                  <a:srgbClr val="0070C0"/>
                </a:solidFill>
              </a:rPr>
              <a:t>)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2013-2015 </a:t>
            </a:r>
            <a:r>
              <a:rPr lang="hy-AM" sz="4400" b="1" dirty="0">
                <a:solidFill>
                  <a:srgbClr val="0070C0"/>
                </a:solidFill>
              </a:rPr>
              <a:t>հաշվետվություն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7772400" cy="1752600"/>
          </a:xfrm>
          <a:noFill/>
        </p:spPr>
        <p:txBody>
          <a:bodyPr/>
          <a:lstStyle/>
          <a:p>
            <a:pPr eaLnBrk="1" hangingPunct="1"/>
            <a:r>
              <a:rPr lang="hy-AM" i="1" dirty="0" smtClean="0">
                <a:solidFill>
                  <a:srgbClr val="0070C0"/>
                </a:solidFill>
              </a:rPr>
              <a:t>Իգոր Մկրտումյան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</a:p>
          <a:p>
            <a:pPr eaLnBrk="1" hangingPunct="1"/>
            <a:r>
              <a:rPr lang="en-US" i="1" dirty="0" smtClean="0">
                <a:solidFill>
                  <a:srgbClr val="0070C0"/>
                </a:solidFill>
              </a:rPr>
              <a:t>imkrtumyan@isoc.am</a:t>
            </a:r>
          </a:p>
          <a:p>
            <a:pPr eaLnBrk="1" hangingPunct="1"/>
            <a:r>
              <a:rPr lang="hy-AM" sz="2400" dirty="0" smtClean="0">
                <a:solidFill>
                  <a:srgbClr val="0070C0"/>
                </a:solidFill>
              </a:rPr>
              <a:t>ԻՀ ՀԿ (</a:t>
            </a:r>
            <a:r>
              <a:rPr lang="en-US" sz="2400" dirty="0" smtClean="0">
                <a:solidFill>
                  <a:srgbClr val="0070C0"/>
                </a:solidFill>
              </a:rPr>
              <a:t>ISOC AM</a:t>
            </a:r>
            <a:r>
              <a:rPr lang="hy-AM" sz="2400" dirty="0" smtClean="0">
                <a:solidFill>
                  <a:srgbClr val="0070C0"/>
                </a:solidFill>
              </a:rPr>
              <a:t>)</a:t>
            </a:r>
            <a:endParaRPr lang="en-US" sz="2400" dirty="0" smtClean="0">
              <a:solidFill>
                <a:srgbClr val="0070C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29063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0CF9B-2A4B-4ADC-BA17-043227D5E2E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" name="Picture 8" descr="isoc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715000"/>
            <a:ext cx="124777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410" name="Picture 2" descr="C:\Documents and Settings\Igor\Desktop\f55c55d9e516d8_55c55d9e51af1.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314450"/>
            <a:ext cx="7524750" cy="42291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153400" cy="1828800"/>
          </a:xfrm>
        </p:spPr>
        <p:txBody>
          <a:bodyPr/>
          <a:lstStyle/>
          <a:p>
            <a:r>
              <a:rPr lang="hy-AM" sz="2800" b="1" dirty="0" smtClean="0"/>
              <a:t>Հոկտ</a:t>
            </a:r>
            <a:r>
              <a:rPr lang="ru-RU" sz="2800" b="1" dirty="0" smtClean="0"/>
              <a:t>եմբեր  2013թ.</a:t>
            </a:r>
            <a:r>
              <a:rPr lang="en-US" sz="2800" b="1" dirty="0" smtClean="0"/>
              <a:t> </a:t>
            </a:r>
            <a:r>
              <a:rPr lang="ru-RU" sz="2800" dirty="0" smtClean="0"/>
              <a:t>ԻՀ ՀԿ-ն թարգմանեց, հրատարակեց ու տարածեց </a:t>
            </a:r>
            <a:r>
              <a:rPr lang="en-US" sz="2800" b="1" dirty="0" smtClean="0"/>
              <a:t>Յ</a:t>
            </a:r>
            <a:r>
              <a:rPr lang="ru-RU" sz="2800" b="1" dirty="0" smtClean="0"/>
              <a:t>ովան Կուրբ</a:t>
            </a:r>
            <a:r>
              <a:rPr lang="en-US" sz="2800" b="1" dirty="0" smtClean="0"/>
              <a:t>ա</a:t>
            </a:r>
            <a:r>
              <a:rPr lang="ru-RU" sz="2800" b="1" dirty="0" smtClean="0"/>
              <a:t>լ</a:t>
            </a:r>
            <a:r>
              <a:rPr lang="en-US" sz="2800" b="1" dirty="0" smtClean="0"/>
              <a:t>ի</a:t>
            </a:r>
            <a:r>
              <a:rPr lang="ru-RU" sz="2800" b="1" dirty="0" smtClean="0"/>
              <a:t>այի «</a:t>
            </a:r>
            <a:r>
              <a:rPr lang="hy-AM" sz="2800" b="1" dirty="0" smtClean="0"/>
              <a:t>Համացանցի</a:t>
            </a:r>
            <a:r>
              <a:rPr lang="ru-RU" sz="2800" b="1" dirty="0" smtClean="0"/>
              <a:t> կառավարում» </a:t>
            </a:r>
            <a:r>
              <a:rPr lang="ru-RU" sz="2800" dirty="0" smtClean="0"/>
              <a:t>գրքի 5-րդ հրատարակությունը: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http://www.safe.am/images/Igbo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37758"/>
            <a:ext cx="5181600" cy="368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Նոյեմբեր</a:t>
            </a:r>
            <a:r>
              <a:rPr lang="en-US" b="1" dirty="0" smtClean="0"/>
              <a:t> 2013թ, </a:t>
            </a:r>
            <a:r>
              <a:rPr lang="en-US" b="1" dirty="0" err="1" smtClean="0"/>
              <a:t>Վանաձոր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dirty="0" smtClean="0"/>
              <a:t>ԻՀ ՀԿ-ի </a:t>
            </a:r>
            <a:r>
              <a:rPr lang="en-US" dirty="0" err="1" smtClean="0"/>
              <a:t>ղեկավարության</a:t>
            </a:r>
            <a:r>
              <a:rPr lang="en-US" dirty="0" smtClean="0"/>
              <a:t> </a:t>
            </a:r>
            <a:r>
              <a:rPr lang="en-US" dirty="0" err="1" smtClean="0"/>
              <a:t>ներքո</a:t>
            </a:r>
            <a:r>
              <a:rPr lang="en-US" dirty="0" smtClean="0"/>
              <a:t> </a:t>
            </a:r>
            <a:r>
              <a:rPr lang="en-US" dirty="0" err="1" smtClean="0"/>
              <a:t>իրականացվ</a:t>
            </a:r>
            <a:r>
              <a:rPr lang="hy-AM" dirty="0" smtClean="0"/>
              <a:t>ել է</a:t>
            </a:r>
            <a:r>
              <a:rPr lang="en-US" dirty="0" smtClean="0"/>
              <a:t>ր «</a:t>
            </a:r>
            <a:r>
              <a:rPr lang="en-US" dirty="0" err="1" smtClean="0"/>
              <a:t>Երիտասարդ</a:t>
            </a:r>
            <a:r>
              <a:rPr lang="en-US" dirty="0" smtClean="0"/>
              <a:t> </a:t>
            </a:r>
            <a:r>
              <a:rPr lang="en-US" dirty="0" err="1" smtClean="0"/>
              <a:t>տեխնիկներ</a:t>
            </a:r>
            <a:r>
              <a:rPr lang="en-US" dirty="0" smtClean="0"/>
              <a:t>» </a:t>
            </a:r>
            <a:r>
              <a:rPr lang="hy-AM" dirty="0" smtClean="0"/>
              <a:t>ն</a:t>
            </a:r>
            <a:r>
              <a:rPr lang="en-US" dirty="0" err="1" smtClean="0"/>
              <a:t>ախագի</a:t>
            </a:r>
            <a:r>
              <a:rPr lang="hy-AM" dirty="0" smtClean="0"/>
              <a:t>ծը: Այդ ն</a:t>
            </a:r>
            <a:r>
              <a:rPr lang="en-US" dirty="0" err="1" smtClean="0"/>
              <a:t>ախագ</a:t>
            </a:r>
            <a:r>
              <a:rPr lang="hy-AM" dirty="0" smtClean="0"/>
              <a:t>ծի </a:t>
            </a:r>
            <a:r>
              <a:rPr lang="en-US" dirty="0" err="1" smtClean="0"/>
              <a:t>շրջանակներում</a:t>
            </a:r>
            <a:r>
              <a:rPr lang="en-US" dirty="0" smtClean="0"/>
              <a:t> </a:t>
            </a:r>
            <a:r>
              <a:rPr lang="hy-AM" dirty="0" smtClean="0"/>
              <a:t>դպրոցականների մի քանի խումբ</a:t>
            </a:r>
            <a:r>
              <a:rPr lang="en-US" dirty="0" smtClean="0"/>
              <a:t> </a:t>
            </a:r>
            <a:r>
              <a:rPr lang="en-US" dirty="0" err="1" smtClean="0"/>
              <a:t>ծանոթաց</a:t>
            </a:r>
            <a:r>
              <a:rPr lang="hy-AM" dirty="0" smtClean="0"/>
              <a:t>ել էր</a:t>
            </a:r>
            <a:r>
              <a:rPr lang="en-US" dirty="0" smtClean="0"/>
              <a:t> </a:t>
            </a:r>
            <a:r>
              <a:rPr lang="en-US" dirty="0" err="1" smtClean="0"/>
              <a:t>համակարգչային</a:t>
            </a:r>
            <a:r>
              <a:rPr lang="en-US" dirty="0" smtClean="0"/>
              <a:t> </a:t>
            </a:r>
            <a:r>
              <a:rPr lang="en-US" dirty="0" err="1" smtClean="0"/>
              <a:t>սարքավորումներին</a:t>
            </a:r>
            <a:r>
              <a:rPr lang="en-US" dirty="0" smtClean="0"/>
              <a:t>, </a:t>
            </a:r>
            <a:r>
              <a:rPr lang="en-US" dirty="0" err="1" smtClean="0"/>
              <a:t>նորոգման</a:t>
            </a:r>
            <a:r>
              <a:rPr lang="en-US" dirty="0" smtClean="0"/>
              <a:t>,  ՕՀ </a:t>
            </a:r>
            <a:r>
              <a:rPr lang="en-US" dirty="0" err="1" smtClean="0"/>
              <a:t>տեղադրման</a:t>
            </a:r>
            <a:r>
              <a:rPr lang="en-US" dirty="0" smtClean="0"/>
              <a:t>, </a:t>
            </a:r>
            <a:r>
              <a:rPr lang="en-US" dirty="0" err="1" smtClean="0"/>
              <a:t>ցանցի</a:t>
            </a:r>
            <a:r>
              <a:rPr lang="en-US" dirty="0" smtClean="0"/>
              <a:t> </a:t>
            </a:r>
            <a:r>
              <a:rPr lang="en-US" dirty="0" err="1" smtClean="0"/>
              <a:t>կարգավորման</a:t>
            </a:r>
            <a:r>
              <a:rPr lang="en-US" dirty="0" smtClean="0"/>
              <a:t> </a:t>
            </a:r>
            <a:r>
              <a:rPr lang="en-US" dirty="0" err="1" smtClean="0"/>
              <a:t>ու</a:t>
            </a:r>
            <a:r>
              <a:rPr lang="en-US" dirty="0" smtClean="0"/>
              <a:t> </a:t>
            </a:r>
            <a:r>
              <a:rPr lang="en-US" dirty="0" err="1" smtClean="0"/>
              <a:t>ինտերնետի</a:t>
            </a:r>
            <a:r>
              <a:rPr lang="en-US" dirty="0" smtClean="0"/>
              <a:t> </a:t>
            </a:r>
            <a:r>
              <a:rPr lang="en-US" dirty="0" err="1" smtClean="0"/>
              <a:t>տեսական</a:t>
            </a:r>
            <a:r>
              <a:rPr lang="en-US" dirty="0" smtClean="0"/>
              <a:t> </a:t>
            </a:r>
            <a:r>
              <a:rPr lang="en-US" dirty="0" err="1" smtClean="0"/>
              <a:t>մասի</a:t>
            </a:r>
            <a:r>
              <a:rPr lang="en-US" dirty="0" smtClean="0"/>
              <a:t> </a:t>
            </a:r>
            <a:r>
              <a:rPr lang="en-US" dirty="0" err="1" smtClean="0"/>
              <a:t>հետ</a:t>
            </a:r>
            <a:r>
              <a:rPr lang="en-US" dirty="0" smtClean="0"/>
              <a:t>: ԻՀ ՀԿ-ն </a:t>
            </a:r>
            <a:r>
              <a:rPr lang="en-US" dirty="0" err="1" smtClean="0"/>
              <a:t>նախագծին</a:t>
            </a:r>
            <a:r>
              <a:rPr lang="en-US" dirty="0" smtClean="0"/>
              <a:t> </a:t>
            </a:r>
            <a:r>
              <a:rPr lang="en-US" dirty="0" err="1" smtClean="0"/>
              <a:t>տրամադրեց</a:t>
            </a:r>
            <a:r>
              <a:rPr lang="en-US" dirty="0" smtClean="0"/>
              <a:t> </a:t>
            </a:r>
            <a:r>
              <a:rPr lang="hy-AM" dirty="0" smtClean="0"/>
              <a:t>օգտագործված </a:t>
            </a:r>
            <a:r>
              <a:rPr lang="en-US" dirty="0" err="1" smtClean="0"/>
              <a:t>համակարգիչներ</a:t>
            </a:r>
            <a:r>
              <a:rPr lang="en-US" dirty="0" smtClean="0"/>
              <a:t> </a:t>
            </a:r>
            <a:r>
              <a:rPr lang="hy-AM" dirty="0" smtClean="0"/>
              <a:t>և</a:t>
            </a:r>
            <a:r>
              <a:rPr lang="en-US" dirty="0" smtClean="0"/>
              <a:t> </a:t>
            </a:r>
            <a:r>
              <a:rPr lang="en-US" dirty="0" err="1" smtClean="0"/>
              <a:t>այլ</a:t>
            </a:r>
            <a:r>
              <a:rPr lang="en-US" dirty="0" smtClean="0"/>
              <a:t> </a:t>
            </a:r>
            <a:r>
              <a:rPr lang="en-US" dirty="0" err="1" smtClean="0"/>
              <a:t>սարքավորումներ</a:t>
            </a:r>
            <a:r>
              <a:rPr lang="en-US" dirty="0" smtClean="0"/>
              <a:t>: </a:t>
            </a:r>
            <a:r>
              <a:rPr lang="en-US" dirty="0" err="1" smtClean="0"/>
              <a:t>Պատանի</a:t>
            </a:r>
            <a:r>
              <a:rPr lang="en-US" dirty="0" smtClean="0"/>
              <a:t> </a:t>
            </a:r>
            <a:r>
              <a:rPr lang="en-US" dirty="0" err="1" smtClean="0"/>
              <a:t>տեխնիկները</a:t>
            </a:r>
            <a:r>
              <a:rPr lang="en-US" dirty="0" smtClean="0"/>
              <a:t> </a:t>
            </a:r>
            <a:r>
              <a:rPr lang="en-US" dirty="0" err="1" smtClean="0"/>
              <a:t>դրանք</a:t>
            </a:r>
            <a:r>
              <a:rPr lang="en-US" dirty="0" smtClean="0"/>
              <a:t> </a:t>
            </a:r>
            <a:r>
              <a:rPr lang="en-US" dirty="0" err="1" smtClean="0"/>
              <a:t>վերականգելուց</a:t>
            </a:r>
            <a:r>
              <a:rPr lang="en-US" dirty="0" smtClean="0"/>
              <a:t> </a:t>
            </a:r>
            <a:r>
              <a:rPr lang="en-US" dirty="0" err="1" smtClean="0"/>
              <a:t>հետո</a:t>
            </a:r>
            <a:r>
              <a:rPr lang="en-US" dirty="0" smtClean="0"/>
              <a:t> </a:t>
            </a:r>
            <a:r>
              <a:rPr lang="en-US" dirty="0" err="1" smtClean="0"/>
              <a:t>տրամադր</a:t>
            </a:r>
            <a:r>
              <a:rPr lang="hy-AM" dirty="0" smtClean="0"/>
              <a:t>եցին այն</a:t>
            </a:r>
            <a:r>
              <a:rPr lang="en-US" dirty="0" smtClean="0"/>
              <a:t> </a:t>
            </a:r>
            <a:r>
              <a:rPr lang="en-US" dirty="0" err="1" smtClean="0"/>
              <a:t>տարածաշրջանային</a:t>
            </a:r>
            <a:r>
              <a:rPr lang="en-US" dirty="0" smtClean="0"/>
              <a:t> </a:t>
            </a:r>
            <a:r>
              <a:rPr lang="en-US" dirty="0" err="1" smtClean="0"/>
              <a:t>գրադարաններին</a:t>
            </a:r>
            <a:r>
              <a:rPr lang="en-US" dirty="0" smtClean="0"/>
              <a:t> և </a:t>
            </a:r>
            <a:r>
              <a:rPr lang="en-US" dirty="0" err="1" smtClean="0"/>
              <a:t>տարածաշրջանային</a:t>
            </a:r>
            <a:r>
              <a:rPr lang="en-US" dirty="0" smtClean="0"/>
              <a:t> </a:t>
            </a:r>
            <a:r>
              <a:rPr lang="en-US" dirty="0" err="1" smtClean="0"/>
              <a:t>կազմակերպություններին</a:t>
            </a:r>
            <a:r>
              <a:rPr lang="en-US" dirty="0" smtClean="0"/>
              <a:t>: </a:t>
            </a:r>
            <a:r>
              <a:rPr lang="hy-AM" dirty="0" smtClean="0"/>
              <a:t>(</a:t>
            </a:r>
            <a:r>
              <a:rPr lang="en-US" dirty="0" smtClean="0"/>
              <a:t>https://www.youtube.com/watch?v=oyYRyPuxozo</a:t>
            </a:r>
            <a:r>
              <a:rPr lang="hy-AM" dirty="0" smtClean="0"/>
              <a:t> 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/>
              <a:t>Պատանի </a:t>
            </a:r>
            <a:r>
              <a:rPr lang="en-US" sz="2800" b="1" dirty="0" err="1" smtClean="0"/>
              <a:t>տեխնիկներ</a:t>
            </a:r>
            <a:r>
              <a:rPr lang="en-US" sz="2800" b="1" dirty="0" smtClean="0"/>
              <a:t> </a:t>
            </a:r>
            <a:r>
              <a:rPr lang="hy-AM" sz="2800" b="1" dirty="0" smtClean="0"/>
              <a:t>ն</a:t>
            </a:r>
            <a:r>
              <a:rPr lang="en-US" sz="2800" b="1" dirty="0" err="1" smtClean="0"/>
              <a:t>ախագի</a:t>
            </a:r>
            <a:r>
              <a:rPr lang="hy-AM" sz="2800" b="1" dirty="0" smtClean="0"/>
              <a:t>ծը Վանաձորում</a:t>
            </a:r>
            <a:endParaRPr lang="en-US" sz="28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858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53000"/>
          </a:xfrm>
        </p:spPr>
        <p:txBody>
          <a:bodyPr/>
          <a:lstStyle/>
          <a:p>
            <a:r>
              <a:rPr lang="hy-AM" sz="2400" dirty="0" smtClean="0"/>
              <a:t>Հունիս 17, 2014թ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hy-AM" sz="2400" dirty="0" smtClean="0"/>
              <a:t>«</a:t>
            </a:r>
            <a:r>
              <a:rPr lang="hy-AM" sz="2400" b="1" dirty="0" smtClean="0"/>
              <a:t>Հոսթեր Գիգանտ</a:t>
            </a:r>
            <a:r>
              <a:rPr lang="hy-AM" sz="2400" dirty="0" smtClean="0"/>
              <a:t> » (Եր</a:t>
            </a:r>
            <a:r>
              <a:rPr lang="en-US" sz="2400" dirty="0" smtClean="0"/>
              <a:t>և</a:t>
            </a:r>
            <a:r>
              <a:rPr lang="hy-AM" sz="2400" dirty="0" smtClean="0"/>
              <a:t>ան) և «</a:t>
            </a:r>
            <a:r>
              <a:rPr lang="hy-AM" sz="2400" b="1" dirty="0" smtClean="0"/>
              <a:t>Բետանետ</a:t>
            </a:r>
            <a:r>
              <a:rPr lang="hy-AM" sz="2400" dirty="0" smtClean="0"/>
              <a:t> »</a:t>
            </a:r>
            <a:r>
              <a:rPr lang="en-US" sz="2400" dirty="0" smtClean="0"/>
              <a:t> </a:t>
            </a:r>
            <a:r>
              <a:rPr lang="hy-AM" sz="2400" dirty="0" smtClean="0"/>
              <a:t>(Ալավերդի)</a:t>
            </a:r>
            <a:r>
              <a:rPr lang="en-US" sz="2400" dirty="0" smtClean="0"/>
              <a:t> </a:t>
            </a:r>
            <a:r>
              <a:rPr lang="hy-AM" sz="2400" dirty="0" smtClean="0"/>
              <a:t>ընկերություններին</a:t>
            </a:r>
            <a:r>
              <a:rPr lang="en-US" sz="2400" dirty="0" smtClean="0"/>
              <a:t> </a:t>
            </a:r>
            <a:r>
              <a:rPr lang="hy-AM" sz="2400" dirty="0" smtClean="0"/>
              <a:t>շնորհվել է </a:t>
            </a:r>
            <a:r>
              <a:rPr lang="en-US" sz="2400" dirty="0" smtClean="0"/>
              <a:t>AM </a:t>
            </a:r>
            <a:r>
              <a:rPr lang="en-US" sz="2400" dirty="0" err="1" smtClean="0"/>
              <a:t>տիրույթում</a:t>
            </a:r>
            <a:r>
              <a:rPr lang="en-US" sz="2400" dirty="0" smtClean="0"/>
              <a:t> </a:t>
            </a:r>
            <a:r>
              <a:rPr lang="en-US" sz="2400" dirty="0" err="1" smtClean="0"/>
              <a:t>դոմեն</a:t>
            </a:r>
            <a:r>
              <a:rPr lang="en-US" sz="2400" dirty="0" smtClean="0"/>
              <a:t> </a:t>
            </a:r>
            <a:r>
              <a:rPr lang="en-US" sz="2400" dirty="0" err="1" smtClean="0"/>
              <a:t>գրանցող</a:t>
            </a:r>
            <a:r>
              <a:rPr lang="en-US" sz="2400" dirty="0" smtClean="0"/>
              <a:t> </a:t>
            </a:r>
            <a:r>
              <a:rPr lang="en-US" sz="2400" dirty="0" err="1" smtClean="0"/>
              <a:t>կազմակերպության</a:t>
            </a:r>
            <a:r>
              <a:rPr lang="en-US" sz="2400" dirty="0" smtClean="0"/>
              <a:t> </a:t>
            </a:r>
            <a:r>
              <a:rPr lang="en-US" sz="2400" dirty="0" err="1" smtClean="0"/>
              <a:t>կարգավիճակ</a:t>
            </a:r>
            <a:r>
              <a:rPr lang="hy-AM" sz="2400" dirty="0" smtClean="0"/>
              <a:t>:</a:t>
            </a:r>
          </a:p>
          <a:p>
            <a:r>
              <a:rPr lang="hy-AM" sz="2400" dirty="0" smtClean="0"/>
              <a:t>Հունվար 14, 2015</a:t>
            </a:r>
            <a:r>
              <a:rPr lang="en-US" sz="2400" dirty="0" smtClean="0"/>
              <a:t>թ</a:t>
            </a:r>
            <a:r>
              <a:rPr lang="hy-AM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hy-AM" sz="2400" dirty="0" smtClean="0"/>
              <a:t>«</a:t>
            </a:r>
            <a:r>
              <a:rPr lang="hy-AM" sz="2400" b="1" dirty="0" smtClean="0"/>
              <a:t>Սաֆան Լաբ </a:t>
            </a:r>
            <a:r>
              <a:rPr lang="hy-AM" sz="2400" dirty="0" smtClean="0"/>
              <a:t>» և «</a:t>
            </a:r>
            <a:r>
              <a:rPr lang="en-US" sz="2400" b="1" dirty="0" smtClean="0"/>
              <a:t>GNC-Alpha</a:t>
            </a:r>
            <a:r>
              <a:rPr lang="hy-AM" sz="2400" dirty="0" smtClean="0"/>
              <a:t>»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Rostelecom</a:t>
            </a:r>
            <a:r>
              <a:rPr lang="en-US" sz="2400" b="1" dirty="0" smtClean="0"/>
              <a:t>) </a:t>
            </a:r>
            <a:r>
              <a:rPr lang="hy-AM" sz="2400" dirty="0" smtClean="0"/>
              <a:t>ընկերություններին </a:t>
            </a:r>
            <a:r>
              <a:rPr lang="en-US" sz="2400" dirty="0" err="1" smtClean="0"/>
              <a:t>շնորհվել</a:t>
            </a:r>
            <a:r>
              <a:rPr lang="en-US" sz="2400" dirty="0" smtClean="0"/>
              <a:t> է AM </a:t>
            </a:r>
            <a:r>
              <a:rPr lang="en-US" sz="2400" dirty="0" err="1" smtClean="0"/>
              <a:t>տիրույթում</a:t>
            </a:r>
            <a:r>
              <a:rPr lang="en-US" sz="2400" dirty="0" smtClean="0"/>
              <a:t> </a:t>
            </a:r>
            <a:r>
              <a:rPr lang="hy-AM" sz="2400" dirty="0" smtClean="0"/>
              <a:t>դոմեն գրանցող կազմակերպության կարգավիճակ:</a:t>
            </a:r>
          </a:p>
          <a:p>
            <a:r>
              <a:rPr lang="hy-AM" sz="2400" dirty="0" smtClean="0"/>
              <a:t>Մարտ 2, 2015</a:t>
            </a:r>
            <a:r>
              <a:rPr lang="en-US" sz="2400" dirty="0" smtClean="0"/>
              <a:t>թ</a:t>
            </a:r>
            <a:r>
              <a:rPr lang="hy-AM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hy-AM" sz="2400" dirty="0" smtClean="0"/>
              <a:t> «</a:t>
            </a:r>
            <a:r>
              <a:rPr lang="en-US" sz="2400" b="1" dirty="0" smtClean="0"/>
              <a:t>Hyperspace</a:t>
            </a:r>
            <a:r>
              <a:rPr lang="hy-AM" sz="2400" dirty="0" smtClean="0"/>
              <a:t>»</a:t>
            </a:r>
            <a:r>
              <a:rPr lang="en-US" sz="2400" dirty="0" smtClean="0"/>
              <a:t> </a:t>
            </a:r>
            <a:r>
              <a:rPr lang="hy-AM" sz="2400" dirty="0" smtClean="0"/>
              <a:t>և «</a:t>
            </a:r>
            <a:r>
              <a:rPr lang="en-US" sz="2400" b="1" dirty="0" err="1" smtClean="0"/>
              <a:t>Ayb</a:t>
            </a:r>
            <a:r>
              <a:rPr lang="en-US" sz="2400" b="1" dirty="0" smtClean="0"/>
              <a:t> Solutions</a:t>
            </a:r>
            <a:r>
              <a:rPr lang="hy-AM" sz="2400" dirty="0" smtClean="0"/>
              <a:t>»</a:t>
            </a:r>
            <a:r>
              <a:rPr lang="en-US" sz="2400" dirty="0" smtClean="0"/>
              <a:t> </a:t>
            </a:r>
            <a:r>
              <a:rPr lang="hy-AM" sz="2400" dirty="0" smtClean="0"/>
              <a:t>ընկերությունների</a:t>
            </a:r>
            <a:r>
              <a:rPr lang="en-US" sz="2400" dirty="0" smtClean="0"/>
              <a:t>ն </a:t>
            </a:r>
            <a:r>
              <a:rPr lang="hy-AM" sz="2400" dirty="0" smtClean="0"/>
              <a:t> </a:t>
            </a:r>
            <a:r>
              <a:rPr lang="en-US" sz="2400" dirty="0" err="1" smtClean="0"/>
              <a:t>շնորհվել</a:t>
            </a:r>
            <a:r>
              <a:rPr lang="en-US" sz="2400" dirty="0" smtClean="0"/>
              <a:t> է AM </a:t>
            </a:r>
            <a:r>
              <a:rPr lang="en-US" sz="2400" dirty="0" err="1" smtClean="0"/>
              <a:t>տիրույթում</a:t>
            </a:r>
            <a:r>
              <a:rPr lang="en-US" sz="2400" dirty="0" smtClean="0"/>
              <a:t> </a:t>
            </a:r>
            <a:r>
              <a:rPr lang="hy-AM" sz="2400" dirty="0" smtClean="0"/>
              <a:t>դոմեն գրանցող</a:t>
            </a:r>
            <a:r>
              <a:rPr lang="en-US" sz="2400" dirty="0" smtClean="0"/>
              <a:t> </a:t>
            </a:r>
            <a:r>
              <a:rPr lang="en-US" sz="2400" dirty="0" err="1" smtClean="0"/>
              <a:t>կազմակերպության</a:t>
            </a:r>
            <a:r>
              <a:rPr lang="hy-AM" sz="2400" dirty="0" smtClean="0"/>
              <a:t> կարգավիճակ: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09600" y="2256964"/>
            <a:ext cx="800099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Ապրիլ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թ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Sylfae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ՀԿ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ICANN-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դիմում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ներկայացրել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հայ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ատառ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դոմենի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համար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Մայիս</a:t>
            </a:r>
            <a:r>
              <a:rPr lang="en-US" sz="2800" b="1" dirty="0" smtClean="0"/>
              <a:t> 2014թ</a:t>
            </a:r>
            <a:r>
              <a:rPr lang="hy-AM" sz="2800" b="1" dirty="0" smtClean="0"/>
              <a:t/>
            </a:r>
            <a:br>
              <a:rPr lang="hy-AM" sz="2800" b="1" dirty="0" smtClean="0"/>
            </a:br>
            <a:endParaRPr lang="hy-AM" sz="2800" dirty="0" smtClean="0"/>
          </a:p>
          <a:p>
            <a:r>
              <a:rPr lang="en-US" sz="2800" dirty="0" smtClean="0"/>
              <a:t>ԻՀ ՀԿ-ն </a:t>
            </a:r>
            <a:r>
              <a:rPr lang="en-US" sz="2800" dirty="0" err="1" smtClean="0"/>
              <a:t>դարձավ</a:t>
            </a:r>
            <a:r>
              <a:rPr lang="en-US" sz="2800" dirty="0" smtClean="0"/>
              <a:t> </a:t>
            </a:r>
            <a:r>
              <a:rPr lang="en-US" sz="2800" dirty="0" err="1" smtClean="0"/>
              <a:t>Հայաստանի</a:t>
            </a:r>
            <a:r>
              <a:rPr lang="en-US" sz="2800" dirty="0" smtClean="0"/>
              <a:t> </a:t>
            </a:r>
            <a:r>
              <a:rPr lang="en-US" sz="2800" dirty="0" err="1" smtClean="0"/>
              <a:t>գործատուների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հանրապետական</a:t>
            </a:r>
            <a:r>
              <a:rPr lang="en-US" sz="2800" dirty="0" smtClean="0"/>
              <a:t> </a:t>
            </a:r>
            <a:r>
              <a:rPr lang="en-US" sz="2800" dirty="0" err="1" smtClean="0"/>
              <a:t>միության</a:t>
            </a:r>
            <a:r>
              <a:rPr lang="en-US" sz="2800" dirty="0" smtClean="0"/>
              <a:t> </a:t>
            </a:r>
            <a:r>
              <a:rPr lang="en-US" sz="2800" dirty="0" err="1" smtClean="0"/>
              <a:t>անդամ</a:t>
            </a:r>
            <a:r>
              <a:rPr lang="en-US" sz="2800" dirty="0" smtClean="0"/>
              <a:t> (RUEA):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81000" y="1524000"/>
            <a:ext cx="8458199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Նոյեմբեր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20, 2014.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Հայկական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IDN ccTLD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դոմենը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հաստատվել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ICANN-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կողմից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Հայկական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դոմենի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նիշերի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շարանի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հաջող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գնահատման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ավարտ</a:t>
            </a:r>
            <a:r>
              <a:rPr kumimoji="0" lang="hy-AM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ը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հայտարար</a:t>
            </a:r>
            <a:r>
              <a:rPr kumimoji="0" lang="hy-AM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վեց</a:t>
            </a:r>
            <a:r>
              <a:rPr kumimoji="0" lang="hy-AM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ICANN-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ի </a:t>
            </a:r>
            <a:r>
              <a:rPr lang="hy-AM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 կայքում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:</a:t>
            </a:r>
          </a:p>
          <a:p>
            <a:endParaRPr lang="en-US" sz="2800" b="1" dirty="0" smtClean="0"/>
          </a:p>
          <a:p>
            <a:r>
              <a:rPr lang="ru-RU" sz="2800" b="1" dirty="0" smtClean="0"/>
              <a:t>Դեկտեմբեր</a:t>
            </a:r>
            <a:r>
              <a:rPr lang="en-US" sz="2800" dirty="0" smtClean="0"/>
              <a:t> </a:t>
            </a:r>
            <a:r>
              <a:rPr lang="en-US" sz="2800" b="1" dirty="0" smtClean="0"/>
              <a:t>12, 2014. </a:t>
            </a:r>
            <a:r>
              <a:rPr lang="ru-RU" sz="2800" dirty="0" smtClean="0"/>
              <a:t>ԻՀ</a:t>
            </a:r>
            <a:r>
              <a:rPr lang="en-US" sz="2800" dirty="0" smtClean="0"/>
              <a:t> ՀԿ-</a:t>
            </a:r>
            <a:r>
              <a:rPr lang="ru-RU" sz="2800" dirty="0" smtClean="0"/>
              <a:t>ն դիմել է</a:t>
            </a:r>
            <a:r>
              <a:rPr lang="en-US" sz="2800" dirty="0" smtClean="0"/>
              <a:t> IANA-</a:t>
            </a:r>
            <a:r>
              <a:rPr lang="ru-RU" sz="2800" dirty="0" smtClean="0"/>
              <a:t>ին</a:t>
            </a:r>
            <a:r>
              <a:rPr lang="en-US" sz="2800" dirty="0" smtClean="0"/>
              <a:t> .</a:t>
            </a:r>
            <a:r>
              <a:rPr lang="ru-RU" sz="2800" dirty="0" smtClean="0"/>
              <a:t>հայ դոմենի կառավարումը լիազորել ԻՀ</a:t>
            </a:r>
            <a:r>
              <a:rPr lang="en-US" sz="2800" dirty="0" smtClean="0"/>
              <a:t> ՀԿ-</a:t>
            </a:r>
            <a:r>
              <a:rPr lang="ru-RU" sz="2800" dirty="0" smtClean="0"/>
              <a:t>ին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57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IDN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 descr="https://www.isoc.am/images/armg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01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28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Փետրվար</a:t>
            </a:r>
            <a:r>
              <a:rPr lang="en-US" b="1" dirty="0" smtClean="0"/>
              <a:t> 11, 2015 </a:t>
            </a:r>
            <a:r>
              <a:rPr lang="en-US" dirty="0" smtClean="0"/>
              <a:t>Armenian Generation Panel-</a:t>
            </a:r>
            <a:r>
              <a:rPr lang="ru-RU" dirty="0" smtClean="0"/>
              <a:t>ի անդամները</a:t>
            </a:r>
            <a:r>
              <a:rPr lang="en-US" dirty="0" smtClean="0"/>
              <a:t> ICANN52 IDN Root Zone LGR </a:t>
            </a:r>
            <a:r>
              <a:rPr lang="ru-RU" dirty="0" smtClean="0"/>
              <a:t>սեմինարի ժամանակ ներկայացրեցին</a:t>
            </a:r>
            <a:r>
              <a:rPr lang="en-US" dirty="0" smtClean="0"/>
              <a:t> “Update on Armenian GP” </a:t>
            </a:r>
            <a:r>
              <a:rPr lang="ru-RU" u="sng" dirty="0" smtClean="0"/>
              <a:t>հեռաշնորհանդեսը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4114800"/>
          </a:xfrm>
        </p:spPr>
        <p:txBody>
          <a:bodyPr/>
          <a:lstStyle/>
          <a:p>
            <a:r>
              <a:rPr lang="ru-RU" b="1" dirty="0" smtClean="0"/>
              <a:t>Փետրվար</a:t>
            </a:r>
            <a:r>
              <a:rPr lang="en-US" b="1" dirty="0" smtClean="0"/>
              <a:t> 27, 2015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ԻՀ</a:t>
            </a:r>
            <a:r>
              <a:rPr lang="en-US" dirty="0" smtClean="0"/>
              <a:t> ՀԿ-</a:t>
            </a:r>
            <a:r>
              <a:rPr lang="ru-RU" dirty="0" smtClean="0"/>
              <a:t>ի վարչությունը քննարկեց </a:t>
            </a:r>
            <a:r>
              <a:rPr lang="en-US" dirty="0" smtClean="0"/>
              <a:t>հ</a:t>
            </a:r>
            <a:r>
              <a:rPr lang="ru-RU" dirty="0" smtClean="0"/>
              <a:t>այատառ</a:t>
            </a:r>
            <a:r>
              <a:rPr lang="en-US" dirty="0" smtClean="0"/>
              <a:t> .</a:t>
            </a:r>
            <a:r>
              <a:rPr lang="ru-RU" dirty="0" smtClean="0"/>
              <a:t>հայ դոմենի գրանցման առաջնային </a:t>
            </a:r>
            <a:r>
              <a:rPr lang="hy-AM" dirty="0" smtClean="0"/>
              <a:t>և հաջորդ </a:t>
            </a:r>
            <a:r>
              <a:rPr lang="ru-RU" dirty="0" smtClean="0"/>
              <a:t>փուլ</a:t>
            </a:r>
            <a:r>
              <a:rPr lang="hy-AM" dirty="0" smtClean="0"/>
              <a:t>եր</a:t>
            </a:r>
            <a:r>
              <a:rPr lang="ru-RU" dirty="0" smtClean="0"/>
              <a:t>ի քաղաքականությունը</a:t>
            </a:r>
            <a:r>
              <a:rPr lang="en-US" dirty="0" smtClean="0"/>
              <a:t>:</a:t>
            </a:r>
            <a:endParaRPr lang="ru-R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hy-AM" sz="3200" dirty="0" smtClean="0"/>
              <a:t>Նախորդ համաժողովը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hy-AM" sz="2000" b="1" dirty="0" smtClean="0"/>
              <a:t>Փետրվար 23, 2013թ., Երևան, Հայաստան:</a:t>
            </a:r>
            <a:r>
              <a:rPr lang="hy-AM" sz="2000" dirty="0" smtClean="0"/>
              <a:t> 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hy-AM" sz="2000" dirty="0" smtClean="0"/>
              <a:t>ԻՀ ՀԿ-ի ամենամյա ժողով</a:t>
            </a:r>
            <a:r>
              <a:rPr lang="en-US" sz="2000" dirty="0" err="1" smtClean="0"/>
              <a:t>ին</a:t>
            </a:r>
            <a:r>
              <a:rPr lang="en-US" sz="2000" dirty="0" smtClean="0"/>
              <a:t> </a:t>
            </a:r>
            <a:r>
              <a:rPr lang="hy-AM" sz="2000" dirty="0" smtClean="0"/>
              <a:t>ներկա էին ավելի քան 80 անդամներ: ԻՀ ՀԿ-ի նախագահ Իգոր Մկրտումյանը հանդես է եկել ԻՀ ՀԿ-ի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y-AM" sz="2000" dirty="0" smtClean="0"/>
              <a:t>2010-2012</a:t>
            </a:r>
            <a:r>
              <a:rPr lang="en-US" sz="2000" dirty="0" smtClean="0"/>
              <a:t>թ.</a:t>
            </a:r>
            <a:r>
              <a:rPr lang="hy-AM" sz="2000" dirty="0" smtClean="0"/>
              <a:t> իրականացված աշխատանքների մասին զեկույցով: Զեկույցը հաստատվել է: Իգոր Մկրտումյանը երեք տարի ժամանակահատվածով վերընտրվել է ԻՀ ՀԿ-ի նախագահ: Ընտրվել են նոր վարչության անդամներ`</a:t>
            </a:r>
            <a:endParaRPr lang="en-US" sz="2000" dirty="0" smtClean="0"/>
          </a:p>
          <a:p>
            <a:pPr lvl="0"/>
            <a:r>
              <a:rPr lang="hy-AM" sz="2000" dirty="0" smtClean="0"/>
              <a:t>Անդրանիկ Ալեքսանյան` Ինտերնետ Հանրության նախկին տնօրեն,</a:t>
            </a:r>
            <a:r>
              <a:rPr lang="en-US" sz="2000" dirty="0" smtClean="0"/>
              <a:t> </a:t>
            </a:r>
            <a:r>
              <a:rPr lang="hy-AM" sz="2000" dirty="0" smtClean="0"/>
              <a:t>ՀՀ Տրանսպորտի և Կապի նախարարի տեղակալ</a:t>
            </a:r>
            <a:endParaRPr lang="en-US" sz="2000" dirty="0" smtClean="0"/>
          </a:p>
          <a:p>
            <a:pPr lvl="0"/>
            <a:r>
              <a:rPr lang="hy-AM" sz="2000" dirty="0" smtClean="0"/>
              <a:t>Սիրանուշ Վարդանյան` ICANN </a:t>
            </a:r>
            <a:r>
              <a:rPr lang="en-US" sz="2000" dirty="0" smtClean="0"/>
              <a:t>APRALO</a:t>
            </a:r>
            <a:r>
              <a:rPr lang="hy-AM" sz="2000" dirty="0" smtClean="0"/>
              <a:t>-ի նախագահ, Հայաստանում Փյունիկ AL</a:t>
            </a:r>
            <a:r>
              <a:rPr lang="en-US" sz="2000" dirty="0" smtClean="0"/>
              <a:t>S</a:t>
            </a:r>
            <a:r>
              <a:rPr lang="hy-AM" sz="2000" dirty="0" smtClean="0"/>
              <a:t> խմբի ղեկավար</a:t>
            </a:r>
            <a:endParaRPr lang="en-US" sz="2000" dirty="0" smtClean="0"/>
          </a:p>
          <a:p>
            <a:pPr lvl="0"/>
            <a:r>
              <a:rPr lang="hy-AM" sz="2000" dirty="0" smtClean="0"/>
              <a:t>Հայկ Բաղյանը` Մեդիա կրթական կենտրոնի տնօրեն, Հայաստանում «Ապահով Ինտերնետ» ծրագրի ղեկավար</a:t>
            </a:r>
            <a:endParaRPr lang="en-US" sz="2000" dirty="0" smtClean="0"/>
          </a:p>
          <a:p>
            <a:pPr lvl="0"/>
            <a:r>
              <a:rPr lang="hy-AM" sz="2000" dirty="0" smtClean="0"/>
              <a:t>Լիաննա Գալստյանը` ԻՀ ՀԿ-ի  AL</a:t>
            </a:r>
            <a:r>
              <a:rPr lang="en-US" sz="2000" dirty="0" smtClean="0"/>
              <a:t>S</a:t>
            </a:r>
            <a:r>
              <a:rPr lang="hy-AM" sz="2000" dirty="0" smtClean="0"/>
              <a:t> խմբի ղեկավար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4876800"/>
          </a:xfrm>
        </p:spPr>
        <p:txBody>
          <a:bodyPr/>
          <a:lstStyle/>
          <a:p>
            <a:r>
              <a:rPr lang="ru-RU" sz="2400" b="1" dirty="0" smtClean="0"/>
              <a:t>Փետրվար</a:t>
            </a:r>
            <a:r>
              <a:rPr lang="en-US" sz="2400" b="1" dirty="0" smtClean="0"/>
              <a:t> 20, 2015 </a:t>
            </a:r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ru-RU" sz="2400" dirty="0" smtClean="0"/>
              <a:t>ՀՀ Տրանսպորտի և Կապի նախարարությունում</a:t>
            </a:r>
            <a:r>
              <a:rPr lang="en-US" sz="2400" dirty="0" smtClean="0"/>
              <a:t>  </a:t>
            </a:r>
            <a:r>
              <a:rPr lang="ru-RU" sz="2400" dirty="0" smtClean="0"/>
              <a:t>տեղի ունեցավ բազմաշահա</a:t>
            </a:r>
            <a:r>
              <a:rPr lang="en-US" sz="2400" dirty="0" smtClean="0"/>
              <a:t>ռ</a:t>
            </a:r>
            <a:r>
              <a:rPr lang="ru-RU" sz="2400" dirty="0" smtClean="0"/>
              <a:t>ու Ինտերնետի կառավարման </a:t>
            </a:r>
            <a:r>
              <a:rPr lang="en-US" sz="2400" dirty="0" err="1" smtClean="0"/>
              <a:t>հանձնաժողով</a:t>
            </a:r>
            <a:r>
              <a:rPr lang="ru-RU" sz="2400" dirty="0" smtClean="0"/>
              <a:t>ի</a:t>
            </a:r>
            <a:r>
              <a:rPr lang="en-US" sz="2400" dirty="0" smtClean="0"/>
              <a:t> (</a:t>
            </a:r>
            <a:r>
              <a:rPr lang="ru-RU" sz="2400" dirty="0" smtClean="0"/>
              <a:t>ԻԿ</a:t>
            </a:r>
            <a:r>
              <a:rPr lang="en-US" sz="2400" dirty="0" smtClean="0"/>
              <a:t>Հ) </a:t>
            </a:r>
            <a:r>
              <a:rPr lang="ru-RU" sz="2400" dirty="0" smtClean="0"/>
              <a:t>աշխատանքային խմբի</a:t>
            </a:r>
            <a:r>
              <a:rPr lang="en-US" sz="2400" dirty="0" smtClean="0"/>
              <a:t> (</a:t>
            </a:r>
            <a:r>
              <a:rPr lang="ru-RU" sz="2400" dirty="0" smtClean="0"/>
              <a:t>ԱԽ</a:t>
            </a:r>
            <a:r>
              <a:rPr lang="en-US" sz="2400" dirty="0" smtClean="0"/>
              <a:t>) </a:t>
            </a:r>
            <a:r>
              <a:rPr lang="ru-RU" sz="2400" dirty="0" smtClean="0"/>
              <a:t>առաջին նիստը</a:t>
            </a:r>
            <a:r>
              <a:rPr lang="en-US" sz="2400" dirty="0" smtClean="0"/>
              <a:t>: </a:t>
            </a:r>
            <a:r>
              <a:rPr lang="ru-RU" sz="2400" dirty="0" smtClean="0"/>
              <a:t>ԻՀ ՀԿ</a:t>
            </a:r>
            <a:r>
              <a:rPr lang="en-US" sz="2400" dirty="0" smtClean="0"/>
              <a:t>-</a:t>
            </a:r>
            <a:r>
              <a:rPr lang="ru-RU" sz="2400" dirty="0" smtClean="0"/>
              <a:t>ն նշանակվեց ԱԽ </a:t>
            </a:r>
            <a:r>
              <a:rPr lang="hy-AM" sz="2400" dirty="0" smtClean="0"/>
              <a:t>ք</a:t>
            </a:r>
            <a:r>
              <a:rPr lang="ru-RU" sz="2400" dirty="0" smtClean="0"/>
              <a:t>արտուղարություն</a:t>
            </a:r>
            <a:r>
              <a:rPr lang="en-US" sz="2400" dirty="0" smtClean="0"/>
              <a:t>, </a:t>
            </a:r>
            <a:r>
              <a:rPr lang="ru-RU" sz="2400" dirty="0" smtClean="0"/>
              <a:t>իսկ ԻՀ ՀԿ</a:t>
            </a:r>
            <a:r>
              <a:rPr lang="en-US" sz="2400" dirty="0" smtClean="0"/>
              <a:t>-</a:t>
            </a:r>
            <a:r>
              <a:rPr lang="ru-RU" sz="2400" dirty="0" smtClean="0"/>
              <a:t>ի փոխնախագահ Գրիգորի Սաղյանը</a:t>
            </a:r>
            <a:r>
              <a:rPr lang="en-US" sz="2400" dirty="0" smtClean="0"/>
              <a:t>` </a:t>
            </a:r>
            <a:r>
              <a:rPr lang="ru-RU" sz="2400" dirty="0" smtClean="0"/>
              <a:t>ԱԽ</a:t>
            </a:r>
            <a:r>
              <a:rPr lang="en-US" sz="2400" dirty="0" smtClean="0"/>
              <a:t>-</a:t>
            </a:r>
            <a:r>
              <a:rPr lang="ru-RU" sz="2400" dirty="0" smtClean="0"/>
              <a:t>ի քարտուղար</a:t>
            </a:r>
            <a:r>
              <a:rPr lang="en-US" sz="2400" dirty="0" smtClean="0"/>
              <a:t>: </a:t>
            </a:r>
            <a:r>
              <a:rPr lang="ru-RU" sz="2400" dirty="0" smtClean="0"/>
              <a:t>Մասնակիցները պետք է ներկայացնեն իրենց առաջարկությունները ԱԽ</a:t>
            </a:r>
            <a:r>
              <a:rPr lang="en-US" sz="2400" dirty="0" smtClean="0"/>
              <a:t>-</a:t>
            </a:r>
            <a:r>
              <a:rPr lang="ru-RU" sz="2400" dirty="0" smtClean="0"/>
              <a:t>ի աշխատանքային պլանի վերաբերյալ</a:t>
            </a:r>
            <a:r>
              <a:rPr lang="en-US" sz="2400" dirty="0" smtClean="0"/>
              <a:t>: </a:t>
            </a:r>
            <a:r>
              <a:rPr lang="ru-RU" sz="2400" dirty="0" smtClean="0"/>
              <a:t>Խմբի հիմնախնդիրներից մեկն է</a:t>
            </a:r>
            <a:r>
              <a:rPr lang="en-US" sz="2400" dirty="0" smtClean="0"/>
              <a:t> </a:t>
            </a:r>
            <a:r>
              <a:rPr lang="ru-RU" sz="2400" dirty="0" smtClean="0"/>
              <a:t>կազմակերպել կանոնավոր </a:t>
            </a:r>
            <a:r>
              <a:rPr lang="en-US" sz="2400" dirty="0" smtClean="0"/>
              <a:t>h</a:t>
            </a:r>
            <a:r>
              <a:rPr lang="ru-RU" sz="2400" dirty="0" smtClean="0"/>
              <a:t>այկական ԻԿՖ</a:t>
            </a:r>
            <a:r>
              <a:rPr lang="en-US" sz="2400" dirty="0" smtClean="0"/>
              <a:t>-</a:t>
            </a:r>
            <a:r>
              <a:rPr lang="ru-RU" sz="2400" dirty="0" smtClean="0"/>
              <a:t>ներ</a:t>
            </a:r>
            <a:r>
              <a:rPr lang="en-US" sz="2400" dirty="0" smtClean="0"/>
              <a:t>: </a:t>
            </a:r>
            <a:r>
              <a:rPr lang="ru-RU" sz="2400" dirty="0" smtClean="0"/>
              <a:t>Ստեղծվել է ԻԿՖ ԱԽ</a:t>
            </a:r>
            <a:r>
              <a:rPr lang="en-US" sz="2400" dirty="0" smtClean="0"/>
              <a:t>-</a:t>
            </a:r>
            <a:r>
              <a:rPr lang="ru-RU" sz="2400" dirty="0" smtClean="0"/>
              <a:t>ի փոստային ցուցակ և գրանցվել</a:t>
            </a:r>
            <a:r>
              <a:rPr lang="en-US" sz="2400" dirty="0" smtClean="0"/>
              <a:t> </a:t>
            </a:r>
            <a:r>
              <a:rPr lang="en-US" sz="2400" dirty="0" err="1" smtClean="0"/>
              <a:t>igf.am</a:t>
            </a:r>
            <a:r>
              <a:rPr lang="en-US" sz="2400" dirty="0" smtClean="0"/>
              <a:t> </a:t>
            </a:r>
            <a:r>
              <a:rPr lang="ru-RU" sz="2400" dirty="0" smtClean="0"/>
              <a:t>դոմենը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-8952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Content Placeholder 5" descr="https://www.isoc.am/images/igfwg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dirty="0" smtClean="0"/>
              <a:t>Ստեղծվել է </a:t>
            </a:r>
            <a:r>
              <a:rPr lang="en-US" sz="3200" dirty="0" err="1" smtClean="0"/>
              <a:t>ArmIGF.am</a:t>
            </a:r>
            <a:r>
              <a:rPr lang="hy-AM" sz="3200" dirty="0" smtClean="0"/>
              <a:t> կայքը և սկսվել նախապատրաստական աշխատանքները՝</a:t>
            </a:r>
          </a:p>
          <a:p>
            <a:r>
              <a:rPr lang="en-US" sz="3200" dirty="0" smtClean="0"/>
              <a:t>թ</a:t>
            </a:r>
            <a:r>
              <a:rPr lang="hy-AM" sz="3200" dirty="0" smtClean="0"/>
              <a:t>եմաների հավաքագրում, դասակարգում, համաժողովի օրակարգի նախապատրաստում, բանակցություններ պանելների պատասխանատուների հետ: </a:t>
            </a:r>
            <a:endParaRPr lang="ru-RU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31" y="1219200"/>
            <a:ext cx="81319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57200" y="550277"/>
            <a:ext cx="838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Սեպտեմբեր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7-8.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2015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ՀԿ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2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ա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ռաջին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Հայկական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Ինտերնետի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Կառավարման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համաժողովի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կազմակերպիչն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Միջոցառումը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լայն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մեկնաբանվեց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Ինտերնետում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ԶԼՄ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ներում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հեռուստատեսությամբ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49" name="Picture 12" descr="https://www.isoc.am/images/ArmIG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5999"/>
            <a:ext cx="5562600" cy="3834109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y-AM" sz="5800" b="1" dirty="0" smtClean="0"/>
              <a:t>Հա</a:t>
            </a:r>
            <a:r>
              <a:rPr lang="en-US" sz="5800" b="1" dirty="0" smtClean="0"/>
              <a:t>մ</a:t>
            </a:r>
            <a:r>
              <a:rPr lang="hy-AM" sz="5800" b="1" dirty="0" smtClean="0"/>
              <a:t>աժողովի հիմնական նպատակներն են.</a:t>
            </a:r>
            <a:r>
              <a:rPr lang="hy-AM" sz="58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endParaRPr lang="hy-AM" sz="5800" dirty="0" smtClean="0"/>
          </a:p>
          <a:p>
            <a:pPr marL="400050" indent="-400050"/>
            <a:r>
              <a:rPr lang="hy-AM" sz="5800" dirty="0" smtClean="0"/>
              <a:t>Տրամադրել</a:t>
            </a:r>
            <a:r>
              <a:rPr lang="en-US" sz="5800" dirty="0" smtClean="0"/>
              <a:t> </a:t>
            </a:r>
            <a:r>
              <a:rPr lang="hy-AM" sz="5800" dirty="0" smtClean="0"/>
              <a:t>բաց և թափանցիկ հարթակ բոլոր շահառու</a:t>
            </a:r>
            <a:r>
              <a:rPr lang="ru-RU" sz="5800" dirty="0" smtClean="0"/>
              <a:t> </a:t>
            </a:r>
            <a:r>
              <a:rPr lang="hy-AM" sz="5800" dirty="0" smtClean="0"/>
              <a:t>խմբերի համար</a:t>
            </a:r>
            <a:endParaRPr lang="en-US" sz="5800" dirty="0" smtClean="0"/>
          </a:p>
          <a:p>
            <a:r>
              <a:rPr lang="hy-AM" sz="5800" dirty="0" smtClean="0"/>
              <a:t>Բաձրացնել և քննարկել Ինտերնետի կառավարման պրոբլեմները </a:t>
            </a:r>
            <a:endParaRPr lang="en-US" sz="5800" dirty="0"/>
          </a:p>
          <a:p>
            <a:r>
              <a:rPr lang="hy-AM" sz="5800" dirty="0" smtClean="0"/>
              <a:t>Կարծիքներ արտահայտելու հնարավորություն</a:t>
            </a:r>
            <a:r>
              <a:rPr lang="en-US" sz="5800" dirty="0" smtClean="0"/>
              <a:t> </a:t>
            </a:r>
            <a:r>
              <a:rPr lang="en-US" sz="5800" dirty="0" err="1" smtClean="0"/>
              <a:t>ստեղծել</a:t>
            </a:r>
            <a:r>
              <a:rPr lang="hy-AM" sz="5800" dirty="0" smtClean="0"/>
              <a:t> հասարակության լայն շեր</a:t>
            </a:r>
            <a:r>
              <a:rPr lang="en-US" sz="5800" dirty="0" smtClean="0"/>
              <a:t>տ</a:t>
            </a:r>
            <a:r>
              <a:rPr lang="hy-AM" sz="5800" dirty="0" smtClean="0"/>
              <a:t>երի համար</a:t>
            </a:r>
            <a:endParaRPr lang="en-US" sz="5800" dirty="0"/>
          </a:p>
          <a:p>
            <a:r>
              <a:rPr lang="hy-AM" sz="5800" dirty="0" smtClean="0"/>
              <a:t>Հասցնել կարծիքները </a:t>
            </a:r>
            <a:r>
              <a:rPr lang="hy-AM" sz="6000" dirty="0" smtClean="0"/>
              <a:t>«</a:t>
            </a:r>
            <a:r>
              <a:rPr lang="en-US" sz="5800" dirty="0" smtClean="0"/>
              <a:t>policy maker</a:t>
            </a:r>
            <a:r>
              <a:rPr lang="hy-AM" sz="6000" dirty="0" smtClean="0"/>
              <a:t>»</a:t>
            </a:r>
            <a:r>
              <a:rPr lang="en-US" sz="5800" dirty="0" smtClean="0"/>
              <a:t>-</a:t>
            </a:r>
            <a:r>
              <a:rPr lang="hy-AM" sz="5800" dirty="0" smtClean="0"/>
              <a:t>ներին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072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166843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Հունիս</a:t>
            </a:r>
            <a:r>
              <a:rPr lang="en-US" sz="3200" b="1" dirty="0" smtClean="0"/>
              <a:t> 25, 2015. </a:t>
            </a:r>
            <a:r>
              <a:rPr lang="ru-RU" sz="3200" b="1" dirty="0" smtClean="0"/>
              <a:t>Բուենոս Այրես</a:t>
            </a:r>
            <a:r>
              <a:rPr lang="en-US" sz="3200" b="1" dirty="0" smtClean="0"/>
              <a:t>, </a:t>
            </a:r>
            <a:r>
              <a:rPr lang="ru-RU" sz="3200" b="1" dirty="0" smtClean="0"/>
              <a:t>Արգենտինա</a:t>
            </a:r>
            <a:endParaRPr lang="en-US" sz="3200" dirty="0" smtClean="0"/>
          </a:p>
          <a:p>
            <a:r>
              <a:rPr lang="ru-RU" sz="3200" dirty="0" smtClean="0"/>
              <a:t>ԻՀ ՀԿ նախագահ Ի</a:t>
            </a:r>
            <a:r>
              <a:rPr lang="en-US" sz="3200" dirty="0" smtClean="0"/>
              <a:t>.</a:t>
            </a:r>
            <a:r>
              <a:rPr lang="ru-RU" sz="3200" dirty="0" smtClean="0"/>
              <a:t>Մկրտումյանը ԻՀ ՀԿ</a:t>
            </a:r>
            <a:r>
              <a:rPr lang="en-US" sz="3200" dirty="0" smtClean="0"/>
              <a:t>-</a:t>
            </a:r>
            <a:r>
              <a:rPr lang="ru-RU" sz="3200" dirty="0" smtClean="0"/>
              <a:t>ի անունից ստորագրեց</a:t>
            </a:r>
            <a:r>
              <a:rPr lang="en-US" sz="3200" dirty="0" smtClean="0"/>
              <a:t> ICANN-</a:t>
            </a:r>
            <a:r>
              <a:rPr lang="ru-RU" sz="3200" dirty="0" smtClean="0"/>
              <a:t>ի հետ</a:t>
            </a:r>
            <a:r>
              <a:rPr lang="en-US" sz="3200" dirty="0" smtClean="0"/>
              <a:t> Accountability Framework </a:t>
            </a:r>
            <a:r>
              <a:rPr lang="ru-RU" sz="3200" dirty="0" smtClean="0"/>
              <a:t>պայմանագիրը</a:t>
            </a:r>
            <a:r>
              <a:rPr lang="en-US" sz="3200" dirty="0" smtClean="0"/>
              <a:t> .AM </a:t>
            </a:r>
            <a:r>
              <a:rPr lang="ru-RU" sz="3200" dirty="0" smtClean="0"/>
              <a:t>դոմենի վերաբերյալ և նամակների փոխանակում</a:t>
            </a:r>
            <a:r>
              <a:rPr lang="en-US" sz="3200" dirty="0" smtClean="0"/>
              <a:t> .</a:t>
            </a:r>
            <a:r>
              <a:rPr lang="ru-RU" sz="3200" dirty="0" smtClean="0"/>
              <a:t>հայ դոմենի վերաբերյալ</a:t>
            </a:r>
            <a:r>
              <a:rPr lang="en-US" sz="3200" dirty="0" smtClean="0"/>
              <a:t>: ICANN-</a:t>
            </a:r>
            <a:r>
              <a:rPr lang="ru-RU" sz="3200" dirty="0" smtClean="0"/>
              <a:t>ի անունից փաստաթղթերը ստորագրեց</a:t>
            </a:r>
            <a:r>
              <a:rPr lang="en-US" sz="3200" dirty="0" smtClean="0"/>
              <a:t> ICANN-</a:t>
            </a:r>
            <a:r>
              <a:rPr lang="ru-RU" sz="3200" dirty="0" smtClean="0"/>
              <a:t>ի նախագահ</a:t>
            </a:r>
            <a:r>
              <a:rPr lang="en-US" sz="3200" dirty="0" smtClean="0"/>
              <a:t> </a:t>
            </a:r>
            <a:r>
              <a:rPr lang="en-US" sz="3200" dirty="0" err="1" smtClean="0"/>
              <a:t>Ֆադի</a:t>
            </a:r>
            <a:r>
              <a:rPr lang="en-US" sz="3200" dirty="0" smtClean="0"/>
              <a:t> </a:t>
            </a:r>
            <a:r>
              <a:rPr lang="en-US" sz="3200" dirty="0" err="1" smtClean="0"/>
              <a:t>Շեհադեն</a:t>
            </a:r>
            <a:r>
              <a:rPr lang="en-US" sz="3200" dirty="0" smtClean="0"/>
              <a:t>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Content Placeholder 5" descr="sign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70103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1430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3200" b="1" dirty="0" smtClean="0"/>
              <a:t>Սեպտեմբեր</a:t>
            </a:r>
            <a:r>
              <a:rPr lang="hy-AM" sz="3200" dirty="0" smtClean="0"/>
              <a:t> </a:t>
            </a:r>
            <a:r>
              <a:rPr lang="hy-AM" sz="3200" b="1" dirty="0" smtClean="0"/>
              <a:t>15-16</a:t>
            </a:r>
            <a:r>
              <a:rPr lang="en-US" sz="3200" b="1" dirty="0" smtClean="0"/>
              <a:t>, 2015թ.</a:t>
            </a:r>
          </a:p>
          <a:p>
            <a:r>
              <a:rPr lang="hy-AM" sz="3200" dirty="0" smtClean="0"/>
              <a:t>ԻՀ ՀԿ-ն </a:t>
            </a:r>
            <a:r>
              <a:rPr lang="en-US" sz="3200" dirty="0" err="1" smtClean="0"/>
              <a:t>աջա</a:t>
            </a:r>
            <a:r>
              <a:rPr lang="hy-AM" sz="3200" dirty="0" smtClean="0"/>
              <a:t>կցել է RIPE NCC-</a:t>
            </a:r>
            <a:r>
              <a:rPr lang="en-US" sz="3200" dirty="0" smtClean="0"/>
              <a:t>ի</a:t>
            </a:r>
            <a:r>
              <a:rPr lang="hy-AM" sz="3200" dirty="0" smtClean="0"/>
              <a:t>ն ռեգիոնալ կոնֆերանսը</a:t>
            </a:r>
            <a:r>
              <a:rPr lang="ru-RU" sz="3200" dirty="0" smtClean="0"/>
              <a:t> </a:t>
            </a:r>
            <a:r>
              <a:rPr lang="hy-AM" sz="3200" dirty="0" smtClean="0"/>
              <a:t>Երևանում կազմակերպելու հարցում: </a:t>
            </a:r>
            <a:br>
              <a:rPr lang="hy-AM" sz="3200" dirty="0" smtClean="0"/>
            </a:br>
            <a:endParaRPr lang="en-US" sz="3200" b="1" dirty="0" smtClean="0"/>
          </a:p>
          <a:p>
            <a:r>
              <a:rPr lang="hy-AM" sz="3200" b="1" dirty="0" smtClean="0"/>
              <a:t>Սեպտեմբեր 16, 2015</a:t>
            </a:r>
            <a:r>
              <a:rPr lang="en-US" sz="3200" b="1" dirty="0" smtClean="0"/>
              <a:t>թ.</a:t>
            </a:r>
          </a:p>
          <a:p>
            <a:r>
              <a:rPr lang="hy-AM" sz="3200" dirty="0" smtClean="0"/>
              <a:t>RIPE NCC տնօրեն Աքսել</a:t>
            </a:r>
            <a:r>
              <a:rPr lang="en-US" sz="3200" dirty="0" smtClean="0"/>
              <a:t> Պ</a:t>
            </a:r>
            <a:r>
              <a:rPr lang="hy-AM" sz="3200" dirty="0" smtClean="0"/>
              <a:t>ա</a:t>
            </a:r>
            <a:r>
              <a:rPr lang="en-US" sz="3200" dirty="0" smtClean="0"/>
              <a:t>վ</a:t>
            </a:r>
            <a:r>
              <a:rPr lang="hy-AM" sz="3200" dirty="0" smtClean="0"/>
              <a:t>լիկը</a:t>
            </a:r>
            <a:r>
              <a:rPr lang="en-US" sz="3200" dirty="0" smtClean="0"/>
              <a:t> </a:t>
            </a:r>
            <a:r>
              <a:rPr lang="hy-AM" sz="3200" dirty="0" smtClean="0"/>
              <a:t>այցելեց ԻՀ ՀԿ գրասենյակ: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>
              <a:buNone/>
            </a:pPr>
            <a:r>
              <a:rPr lang="hy-AM" dirty="0" smtClean="0"/>
              <a:t/>
            </a:r>
            <a:br>
              <a:rPr lang="hy-AM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 descr="Axe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781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04800" y="1295400"/>
            <a:ext cx="84280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i="1" dirty="0" smtClean="0"/>
              <a:t>Ի</a:t>
            </a:r>
            <a:r>
              <a:rPr lang="hy-AM" sz="2800" b="1" i="1" dirty="0" smtClean="0"/>
              <a:t>Հ ՀԿ-ի  գործունեության հիմնական ոլորտները՝</a:t>
            </a:r>
          </a:p>
          <a:p>
            <a:endParaRPr lang="hy-AM" sz="2800" b="1" i="1" dirty="0" smtClean="0"/>
          </a:p>
          <a:p>
            <a:pPr>
              <a:buFontTx/>
              <a:buChar char="-"/>
            </a:pPr>
            <a:r>
              <a:rPr lang="hy-AM" sz="3200" b="1" i="1" dirty="0" smtClean="0"/>
              <a:t> Հայաստանում Ինտերնետի զարգացման ծրագրերի կատարում</a:t>
            </a:r>
          </a:p>
          <a:p>
            <a:endParaRPr lang="hy-AM" sz="3200" b="1" i="1" dirty="0" smtClean="0"/>
          </a:p>
          <a:p>
            <a:pPr>
              <a:buFontTx/>
              <a:buChar char="-"/>
            </a:pPr>
            <a:r>
              <a:rPr lang="hy-AM" sz="3200" b="1" i="1" dirty="0" smtClean="0"/>
              <a:t> Հայաստանյան Ինտերնետ տիրույթի   կառավարում</a:t>
            </a:r>
          </a:p>
          <a:p>
            <a:pPr>
              <a:buFontTx/>
              <a:buChar char="-"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7772400" cy="13716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</a:t>
            </a:r>
            <a:r>
              <a:rPr lang="hy-AM" sz="2400" b="1" dirty="0" smtClean="0"/>
              <a:t>Սեպտեմբեր</a:t>
            </a:r>
            <a:r>
              <a:rPr lang="hy-AM" sz="2400" dirty="0" smtClean="0"/>
              <a:t> </a:t>
            </a:r>
            <a:r>
              <a:rPr lang="hy-AM" sz="2400" b="1" dirty="0" smtClean="0"/>
              <a:t>9-10</a:t>
            </a:r>
            <a:r>
              <a:rPr lang="en-US" sz="2400" b="1" dirty="0" smtClean="0"/>
              <a:t>,</a:t>
            </a:r>
            <a:r>
              <a:rPr lang="hy-AM" sz="2400" b="1" dirty="0" smtClean="0"/>
              <a:t> </a:t>
            </a:r>
            <a:r>
              <a:rPr lang="en-US" sz="2400" b="1" dirty="0" smtClean="0"/>
              <a:t>2015 </a:t>
            </a:r>
            <a:r>
              <a:rPr lang="hy-AM" sz="2400" dirty="0" smtClean="0"/>
              <a:t>ԻՀ ՀԿ-ն ա</a:t>
            </a:r>
            <a:r>
              <a:rPr lang="en-US" sz="2400" dirty="0" err="1" smtClean="0"/>
              <a:t>ջա</a:t>
            </a:r>
            <a:r>
              <a:rPr lang="hy-AM" sz="2400" dirty="0" smtClean="0"/>
              <a:t>կցել է ccTLD.ru կենտրոնին TLDCON-2015</a:t>
            </a:r>
            <a:r>
              <a:rPr lang="en-US" sz="2400" dirty="0" smtClean="0"/>
              <a:t> կ</a:t>
            </a:r>
            <a:r>
              <a:rPr lang="hy-AM" sz="2400" dirty="0" smtClean="0"/>
              <a:t>ոնֆերանսի</a:t>
            </a:r>
            <a:r>
              <a:rPr lang="en-US" sz="2400" dirty="0" smtClean="0"/>
              <a:t> </a:t>
            </a:r>
            <a:r>
              <a:rPr lang="hy-AM" sz="2400" dirty="0" smtClean="0"/>
              <a:t>կազմակերպմանը:</a:t>
            </a:r>
            <a:r>
              <a:rPr lang="hy-AM" dirty="0" smtClean="0"/>
              <a:t> 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 descr="https://www.isoc.am/images/TLDCON201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7410" name="Picture 2" descr="https://www.isoc.am/images/oro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927" y="1600200"/>
            <a:ext cx="4759473" cy="44658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Պարոն Կայիկովի այցը Ինտերնետ հանրության գրասենյակը, որտեղ տեղի ունե</a:t>
            </a:r>
            <a:r>
              <a:rPr lang="en-US" dirty="0" smtClean="0"/>
              <a:t>ց</a:t>
            </a:r>
            <a:r>
              <a:rPr lang="hy-AM" dirty="0" smtClean="0"/>
              <a:t>ավ քննարկում </a:t>
            </a:r>
            <a:r>
              <a:rPr lang="en-US" dirty="0" smtClean="0"/>
              <a:t>ITU </a:t>
            </a:r>
            <a:r>
              <a:rPr lang="hy-AM" dirty="0" smtClean="0"/>
              <a:t>և </a:t>
            </a:r>
            <a:r>
              <a:rPr lang="en-US" dirty="0" smtClean="0"/>
              <a:t>ICANN-</a:t>
            </a:r>
            <a:r>
              <a:rPr lang="hy-AM" dirty="0" smtClean="0"/>
              <a:t>ի դերի մասին Ինտերնետի կառավարման և  Ինտերնետում երեխաների անվտանգության ապահովման հարցերում: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4754" name="Picture 2" descr="https://www.isoc.am/images/machanen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646068" cy="39530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69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600" dirty="0" smtClean="0"/>
              <a:t>Համագործակցություն «Հայ Միասնության Խաչ» իննովացիոն կենտրոնի հետ: Համակարգիչների և ՍԻՍԿՈ դասարանի նվիրաբերություն: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5778" name="Picture 2" descr="https://www.isoc.am/images/smartcit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437143" cy="4685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0"/>
            <a:ext cx="784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dirty="0" smtClean="0"/>
              <a:t>Այցելություն «</a:t>
            </a:r>
            <a:r>
              <a:rPr lang="en-US" dirty="0" smtClean="0"/>
              <a:t>Smart City</a:t>
            </a:r>
            <a:r>
              <a:rPr lang="hy-AM" dirty="0" smtClean="0"/>
              <a:t>»</a:t>
            </a:r>
            <a:r>
              <a:rPr lang="en-US" dirty="0" smtClean="0"/>
              <a:t> </a:t>
            </a:r>
            <a:r>
              <a:rPr lang="hy-AM" dirty="0" smtClean="0"/>
              <a:t>ՀԿ, որի ղեկավարն է ԻՀ ՀԿ-ի վարչության անդամ Կարեն Երզնկանյանը: Համակարգիչների նվիրաբերություն: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6803" name="Picture 3" descr="https://www.isoc.am/images/newmem2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2438400" cy="1841589"/>
          </a:xfrm>
          <a:prstGeom prst="rect">
            <a:avLst/>
          </a:prstGeom>
          <a:noFill/>
        </p:spPr>
      </p:pic>
      <p:pic>
        <p:nvPicPr>
          <p:cNvPr id="76804" name="Picture 4" descr="https://www.isoc.am/images/newmem26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362200" cy="1800558"/>
          </a:xfrm>
          <a:prstGeom prst="rect">
            <a:avLst/>
          </a:prstGeom>
          <a:noFill/>
        </p:spPr>
      </p:pic>
      <p:pic>
        <p:nvPicPr>
          <p:cNvPr id="76805" name="Picture 5" descr="https://www.isoc.am/images/newmem26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720" y="3505200"/>
            <a:ext cx="2769306" cy="1905000"/>
          </a:xfrm>
          <a:prstGeom prst="rect">
            <a:avLst/>
          </a:prstGeom>
          <a:noFill/>
        </p:spPr>
      </p:pic>
      <p:pic>
        <p:nvPicPr>
          <p:cNvPr id="76806" name="Picture 6" descr="https://www.isoc.am/images/newmem26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676400"/>
            <a:ext cx="2514600" cy="1753603"/>
          </a:xfrm>
          <a:prstGeom prst="rect">
            <a:avLst/>
          </a:prstGeom>
          <a:noFill/>
        </p:spPr>
      </p:pic>
      <p:pic>
        <p:nvPicPr>
          <p:cNvPr id="76802" name="Picture 2" descr="https://www.isoc.am/images/newmem26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505200"/>
            <a:ext cx="2786942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Հանդիպումներ ԻՀ ՀԿ նոր անդամների հետ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7827" name="Picture 3" descr="https://www.isoc.am/images/newmem2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2514600" cy="1371600"/>
          </a:xfrm>
          <a:prstGeom prst="rect">
            <a:avLst/>
          </a:prstGeom>
          <a:noFill/>
        </p:spPr>
      </p:pic>
      <p:pic>
        <p:nvPicPr>
          <p:cNvPr id="77828" name="Picture 4" descr="https://www.isoc.am/images/newmem24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28800"/>
            <a:ext cx="2209800" cy="1381125"/>
          </a:xfrm>
          <a:prstGeom prst="rect">
            <a:avLst/>
          </a:prstGeom>
          <a:noFill/>
        </p:spPr>
      </p:pic>
      <p:pic>
        <p:nvPicPr>
          <p:cNvPr id="77829" name="Picture 5" descr="https://www.isoc.am/images/newmem24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2438400" cy="1453662"/>
          </a:xfrm>
          <a:prstGeom prst="rect">
            <a:avLst/>
          </a:prstGeom>
          <a:noFill/>
        </p:spPr>
      </p:pic>
      <p:pic>
        <p:nvPicPr>
          <p:cNvPr id="77826" name="Picture 2" descr="https://www.isoc.am/images/newmem24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581400"/>
            <a:ext cx="3937001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SOC AM co-sponsored the 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  <a:hlinkClick r:id="rId2"/>
              </a:rPr>
              <a:t>NASA Space Apps Challenge Armenia 2016 event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devoted to the development of space applications. ISOC AM Board member Karen Yerznkanyan was a jury member.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r>
              <a:rPr kumimoji="0" lang="en-US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8850" name="Picture 2" descr="https://www.isoc.am/images/spaceapp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8044676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304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NASA Space Apps Challenge Armenia 2016 </a:t>
            </a:r>
            <a:r>
              <a:rPr lang="hy-AM" dirty="0" smtClean="0"/>
              <a:t>միջոցառման հովանավորում, որը կազմակերպել էր  </a:t>
            </a:r>
            <a:r>
              <a:rPr lang="en-US" dirty="0" smtClean="0"/>
              <a:t>X-tech </a:t>
            </a:r>
            <a:r>
              <a:rPr lang="hy-AM" dirty="0" smtClean="0"/>
              <a:t>ընկերության տնօրեն Արման Աթոյանը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 smtClean="0"/>
              <a:t>ԻՀ ՀԿ-ի</a:t>
            </a:r>
            <a:r>
              <a:rPr lang="en-US" dirty="0" smtClean="0"/>
              <a:t>`</a:t>
            </a:r>
            <a:r>
              <a:rPr lang="hy-AM" dirty="0" smtClean="0"/>
              <a:t> Ինտերնետում հայկական լեզվի զարգացման խումբը պարգևատրվեց </a:t>
            </a:r>
            <a:r>
              <a:rPr lang="en-US" dirty="0" smtClean="0"/>
              <a:t>ICANN-</a:t>
            </a:r>
            <a:r>
              <a:rPr lang="hy-AM" dirty="0" smtClean="0"/>
              <a:t>ի վկայագրով:</a:t>
            </a:r>
            <a:endParaRPr lang="en-US" dirty="0"/>
          </a:p>
        </p:txBody>
      </p:sp>
      <p:pic>
        <p:nvPicPr>
          <p:cNvPr id="79874" name="Picture 2" descr="https://www.isoc.am/images/ag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676400"/>
            <a:ext cx="644652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Amenian</a:t>
            </a:r>
            <a:r>
              <a:rPr lang="en-US" dirty="0" smtClean="0"/>
              <a:t> Script Generation Panel-</a:t>
            </a:r>
            <a:r>
              <a:rPr lang="hy-AM" dirty="0" smtClean="0"/>
              <a:t>ի անդամներին հանձնվեցին </a:t>
            </a:r>
            <a:r>
              <a:rPr lang="en-US" dirty="0" smtClean="0"/>
              <a:t>ICANN-</a:t>
            </a:r>
            <a:r>
              <a:rPr lang="hy-AM" dirty="0" smtClean="0"/>
              <a:t>ի կողմից տրամադրված </a:t>
            </a:r>
            <a:endParaRPr lang="en-US" dirty="0" smtClean="0"/>
          </a:p>
          <a:p>
            <a:pPr algn="ctr"/>
            <a:r>
              <a:rPr lang="hy-AM" dirty="0" smtClean="0"/>
              <a:t>Նվաճման Սերտիֆիկատներ</a:t>
            </a:r>
            <a:endParaRPr lang="en-US" dirty="0"/>
          </a:p>
        </p:txBody>
      </p:sp>
      <p:pic>
        <p:nvPicPr>
          <p:cNvPr id="80899" name="Picture 3" descr="https://www.isoc.am/images/Cert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2514600" cy="2507752"/>
          </a:xfrm>
          <a:prstGeom prst="rect">
            <a:avLst/>
          </a:prstGeom>
          <a:noFill/>
        </p:spPr>
      </p:pic>
      <p:pic>
        <p:nvPicPr>
          <p:cNvPr id="80900" name="Picture 4" descr="https://www.isoc.am/images/Cert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14800"/>
            <a:ext cx="1921436" cy="2063016"/>
          </a:xfrm>
          <a:prstGeom prst="rect">
            <a:avLst/>
          </a:prstGeom>
          <a:noFill/>
        </p:spPr>
      </p:pic>
      <p:pic>
        <p:nvPicPr>
          <p:cNvPr id="80901" name="Picture 5" descr="https://www.isoc.am/images/Cert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600200"/>
            <a:ext cx="2362200" cy="2457643"/>
          </a:xfrm>
          <a:prstGeom prst="rect">
            <a:avLst/>
          </a:prstGeom>
          <a:noFill/>
        </p:spPr>
      </p:pic>
      <p:pic>
        <p:nvPicPr>
          <p:cNvPr id="80898" name="Picture 2" descr="https://www.isoc.am/images/Cert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00200"/>
            <a:ext cx="2514600" cy="2328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y-AM" sz="2800" dirty="0" smtClean="0"/>
              <a:t>Կույր ու թույլ տեսողություն ունեցողների</a:t>
            </a:r>
            <a:r>
              <a:rPr lang="en-US" sz="2800" dirty="0" smtClean="0"/>
              <a:t> </a:t>
            </a:r>
            <a:r>
              <a:rPr lang="hy-AM" sz="2800" dirty="0" smtClean="0"/>
              <a:t>օժ</a:t>
            </a:r>
            <a:r>
              <a:rPr lang="en-US" sz="2800" dirty="0" smtClean="0"/>
              <a:t>ա</a:t>
            </a:r>
            <a:r>
              <a:rPr lang="hy-AM" sz="2800" dirty="0" smtClean="0"/>
              <a:t>նդակություն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05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</a:t>
            </a:r>
            <a:r>
              <a:rPr lang="hy-AM" sz="2400" b="1" dirty="0" smtClean="0"/>
              <a:t>Ապրիլ 17, 2013թ., Երևան, Հայաստան</a:t>
            </a:r>
            <a:r>
              <a:rPr lang="hy-AM" sz="2400" dirty="0" smtClean="0"/>
              <a:t>: Կույրերի ու թույլ տեսողություն ունեցողների Ինտերնետի հասանելիության կենտրոնի (IACB) պաշտոնական բացումը իրականացվել է ISOC-ի համայնքային դրամաշնորհային ծրագրի շնորհիվ: Ներկա են գտնվել հասարակական կազմակերպությունների ներկայացուցիչներ, ներկայացուցիչներ սոցիալական ապահովության նախարարությունից, ինչպես նաև լրագրողներ: Հիմնական սարքավորումները տրամադրվել են ISOC-ի դրամաշնորհային ծրագրի շնորհիվ: ՀՀ տրանսպորտի և կապի նախարարությունը, ինչպես նաև IRD հայաստանյան գրասենյակը  տրամադրել են սարքավորումներ ու կահույք: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847" t="3937" r="5502" b="7087"/>
          <a:stretch>
            <a:fillRect/>
          </a:stretch>
        </p:blipFill>
        <p:spPr bwMode="auto">
          <a:xfrm>
            <a:off x="609600" y="685800"/>
            <a:ext cx="79247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www.isoc.am</a:t>
            </a:r>
            <a:endParaRPr lang="en-US" sz="3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2530" name="Picture 2" descr="E:\igor.mkrtumyan\ISOC AM\Grants\Blinds\1st stage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7410" name="Picture 2" descr="E:\igor.mkrtumyan\ISOC AM\Grants\Blinds\2nd stage\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15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Yerevan, 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8434" name="Picture 2" descr="E:\igor.mkrtumyan\ISOC AM\Grants\Blinds\2nd stage\p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9458" name="Picture 2" descr="E:\igor.mkrtumyan\ISOC AM\Grants\Blinds\2nd stage\pi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0482" name="Picture 2" descr="E:\igor.mkrtumyan\ISOC AM\Grants\Blinds\2nd stage\pi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4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1506" name="Picture 2" descr="E:\igor.mkrtumyan\ISOC AM\Grants\Blinds\2nd stage\pi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4514" name="Picture 2" descr="http://iacb.am/hcbvip.am/pkt/photogalery/pkt2/P104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241486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ITU</a:t>
            </a:r>
            <a:r>
              <a:rPr lang="hy-AM" dirty="0" smtClean="0"/>
              <a:t>-ի կողմից Հայաստանին նվիրաբերած կույրերի կենտրոնի տեղափոխումը կույրերի մշակույթի տուն</a:t>
            </a:r>
            <a:endParaRPr lang="en-US" dirty="0"/>
          </a:p>
        </p:txBody>
      </p:sp>
      <p:pic>
        <p:nvPicPr>
          <p:cNvPr id="26626" name="Picture 2" descr="http://iacb.am/hcbvip.am/pkt/photogalery/pkt_hp/IMG_0022_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65427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3554" name="Picture 2" descr="E:\igor.mkrtumyan\ISOC AM\Grants\Internet radio\1st stage report\Fotki\Pic.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1"/>
            <a:ext cx="8153400" cy="458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2819400"/>
          </a:xfrm>
        </p:spPr>
        <p:txBody>
          <a:bodyPr/>
          <a:lstStyle/>
          <a:p>
            <a:r>
              <a:rPr lang="hy-AM" b="1" dirty="0" smtClean="0"/>
              <a:t>Հոկտեմբեր 2015</a:t>
            </a:r>
            <a:r>
              <a:rPr lang="en-US" b="1" dirty="0" smtClean="0"/>
              <a:t>թ.</a:t>
            </a:r>
            <a:r>
              <a:rPr lang="hy-AM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hy-AM" dirty="0" smtClean="0"/>
              <a:t>Beyond the Net Funding Programme կոմիտեն շնորհ տրամադրեց ԻՀ ՀԿ-ին «Internet Radio for People with Visual Impairments» նախագծին: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Հունիս</a:t>
            </a:r>
            <a:r>
              <a:rPr lang="en-US" sz="2800" b="1" dirty="0" smtClean="0"/>
              <a:t> 2013թ</a:t>
            </a:r>
            <a:r>
              <a:rPr lang="en-US" sz="2800" dirty="0" smtClean="0"/>
              <a:t> ԻՀ ՀԿ-ն </a:t>
            </a:r>
            <a:r>
              <a:rPr lang="en-US" sz="2800" dirty="0" err="1" smtClean="0"/>
              <a:t>հարցում</a:t>
            </a:r>
            <a:r>
              <a:rPr lang="en-US" sz="2800" dirty="0" smtClean="0"/>
              <a:t> է </a:t>
            </a:r>
            <a:r>
              <a:rPr lang="en-US" sz="2800" dirty="0" err="1" smtClean="0"/>
              <a:t>իրականացրել</a:t>
            </a:r>
            <a:r>
              <a:rPr lang="en-US" sz="2800" dirty="0" smtClean="0"/>
              <a:t> </a:t>
            </a:r>
            <a:r>
              <a:rPr lang="hy-AM" sz="2800" dirty="0" smtClean="0"/>
              <a:t>Հայաստանում Ի</a:t>
            </a:r>
            <a:r>
              <a:rPr lang="en-US" sz="2800" dirty="0" err="1" smtClean="0"/>
              <a:t>նտերնետի</a:t>
            </a:r>
            <a:r>
              <a:rPr lang="en-US" sz="2800" dirty="0" smtClean="0"/>
              <a:t> </a:t>
            </a:r>
            <a:r>
              <a:rPr lang="en-US" sz="2800" dirty="0" err="1" smtClean="0"/>
              <a:t>ներթափանցման</a:t>
            </a:r>
            <a:r>
              <a:rPr lang="en-US" sz="2800" dirty="0" smtClean="0"/>
              <a:t> </a:t>
            </a:r>
            <a:r>
              <a:rPr lang="en-US" sz="2800" dirty="0" err="1" smtClean="0"/>
              <a:t>մասին</a:t>
            </a:r>
            <a:r>
              <a:rPr lang="en-US" sz="2800" dirty="0" smtClean="0"/>
              <a:t>: </a:t>
            </a:r>
            <a:r>
              <a:rPr lang="en-US" sz="2800" dirty="0" err="1" smtClean="0"/>
              <a:t>Արդյունքները</a:t>
            </a:r>
            <a:r>
              <a:rPr lang="en-US" sz="2800" dirty="0" smtClean="0"/>
              <a:t> </a:t>
            </a:r>
            <a:r>
              <a:rPr lang="en-US" sz="2800" dirty="0" err="1" smtClean="0"/>
              <a:t>հրապարակվ</a:t>
            </a:r>
            <a:r>
              <a:rPr lang="hy-AM" sz="2800" dirty="0" smtClean="0"/>
              <a:t>ած են </a:t>
            </a:r>
            <a:r>
              <a:rPr lang="en-US" sz="2800" dirty="0" smtClean="0"/>
              <a:t>ԻՀ ՀԿ-</a:t>
            </a:r>
            <a:r>
              <a:rPr lang="hy-AM" sz="2800" dirty="0" smtClean="0"/>
              <a:t>ի</a:t>
            </a:r>
            <a:r>
              <a:rPr lang="en-US" sz="2800" dirty="0" smtClean="0"/>
              <a:t> </a:t>
            </a:r>
            <a:r>
              <a:rPr lang="hy-AM" sz="2800" dirty="0" smtClean="0"/>
              <a:t>կայքում</a:t>
            </a:r>
            <a:r>
              <a:rPr lang="en-US" sz="2800" dirty="0" smtClean="0"/>
              <a:t>: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1873" t="19615" r="23883" b="23974"/>
          <a:stretch>
            <a:fillRect/>
          </a:stretch>
        </p:blipFill>
        <p:spPr bwMode="auto">
          <a:xfrm>
            <a:off x="1828800" y="1981200"/>
            <a:ext cx="5867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hy-AM" b="1" dirty="0" smtClean="0"/>
              <a:t>Դեկտեմբեր</a:t>
            </a:r>
            <a:r>
              <a:rPr lang="en-US" b="1" dirty="0" smtClean="0"/>
              <a:t> 2015թ. </a:t>
            </a:r>
            <a:r>
              <a:rPr lang="hy-AM" dirty="0" smtClean="0"/>
              <a:t>Իլդա Սիմաոն, համաշխարհային Ինտերնետ Համայանքի շնորհերի համակարգողը, այցելեց ԻՀ ՀԿ</a:t>
            </a:r>
            <a:r>
              <a:rPr lang="en-US" dirty="0" smtClean="0"/>
              <a:t>`</a:t>
            </a:r>
            <a:r>
              <a:rPr lang="hy-AM" dirty="0" smtClean="0"/>
              <a:t> ծանոթանալու նրա գործունեության</a:t>
            </a:r>
            <a:r>
              <a:rPr lang="en-US" dirty="0" smtClean="0"/>
              <a:t>ը, </a:t>
            </a:r>
            <a:r>
              <a:rPr lang="en-US" dirty="0" err="1" smtClean="0"/>
              <a:t>եղավ</a:t>
            </a:r>
            <a:r>
              <a:rPr lang="hy-AM" dirty="0" smtClean="0"/>
              <a:t> կույր և վատ տեսողություն ունեցող հաշմանդամների համայնքում:</a:t>
            </a:r>
            <a:endParaRPr lang="en-US" dirty="0"/>
          </a:p>
        </p:txBody>
      </p:sp>
      <p:pic>
        <p:nvPicPr>
          <p:cNvPr id="17410" name="Picture 2" descr="https://www.isoc.am/images/il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7802033" cy="387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4578" name="Picture 2" descr="E:\igor.mkrtumyan\ISOC AM\Grants\Internet radio\1st stage report\Fotki\Pic.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5602" name="Picture 2" descr="E:\igor.mkrtumyan\ISOC AM\Grants\Internet radio\1st stage report\Fotki\Pic.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10600" cy="484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62466" name="Picture 2" descr="http://radio-menq.am/ir/oppening/I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305800" cy="467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Radio-menq.am</a:t>
            </a:r>
            <a:endParaRPr lang="ru-RU" sz="4400" b="1" dirty="0"/>
          </a:p>
        </p:txBody>
      </p:sp>
      <p:pic>
        <p:nvPicPr>
          <p:cNvPr id="17410" name="Picture 2" descr="C:\Users\ISOCAM\Desktop\Final report on blinds 160916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232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147" t="8353" r="2904" b="7193"/>
          <a:stretch>
            <a:fillRect/>
          </a:stretch>
        </p:blipFill>
        <p:spPr bwMode="auto">
          <a:xfrm>
            <a:off x="1600200" y="3124200"/>
            <a:ext cx="5734769" cy="314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2118" t="6265" r="2179" b="9483"/>
          <a:stretch>
            <a:fillRect/>
          </a:stretch>
        </p:blipFill>
        <p:spPr bwMode="auto">
          <a:xfrm>
            <a:off x="1600200" y="0"/>
            <a:ext cx="5683010" cy="313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600" dirty="0" smtClean="0"/>
              <a:t>Համակարգիչներ և գրադարանային ծրագրեր գյուղական գրադարանների համար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457200"/>
            <a:ext cx="14478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Քաղսի</a:t>
            </a:r>
            <a:endParaRPr lang="en-US" dirty="0"/>
          </a:p>
        </p:txBody>
      </p:sp>
      <p:pic>
        <p:nvPicPr>
          <p:cNvPr id="17410" name="Picture 2" descr="C:\Users\ISOCAM\Desktop\Computer donations Vahan\Qaghsi\DSCN6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91000"/>
            <a:ext cx="2127250" cy="1595438"/>
          </a:xfrm>
          <a:prstGeom prst="rect">
            <a:avLst/>
          </a:prstGeom>
          <a:noFill/>
        </p:spPr>
      </p:pic>
      <p:pic>
        <p:nvPicPr>
          <p:cNvPr id="17411" name="Picture 3" descr="C:\Users\ISOCAM\Desktop\Computer donations Vahan\Qaghsi\DSCN6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3346450" cy="2509838"/>
          </a:xfrm>
          <a:prstGeom prst="rect">
            <a:avLst/>
          </a:prstGeom>
          <a:noFill/>
        </p:spPr>
      </p:pic>
      <p:pic>
        <p:nvPicPr>
          <p:cNvPr id="17412" name="Picture 4" descr="C:\Users\ISOCAM\Desktop\Computer donations Vahan\Qaghsi\DSCN6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3346450" cy="250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457200"/>
            <a:ext cx="14478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Օշական</a:t>
            </a:r>
            <a:endParaRPr lang="en-US" dirty="0"/>
          </a:p>
        </p:txBody>
      </p:sp>
      <p:pic>
        <p:nvPicPr>
          <p:cNvPr id="18436" name="Picture 4" descr="C:\Users\ISOCAM\Desktop\Computer donations Vahan\oshakan\DSCN5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2971800" cy="2228850"/>
          </a:xfrm>
          <a:prstGeom prst="rect">
            <a:avLst/>
          </a:prstGeom>
          <a:noFill/>
        </p:spPr>
      </p:pic>
      <p:pic>
        <p:nvPicPr>
          <p:cNvPr id="18437" name="Picture 5" descr="C:\Users\ISOCAM\Desktop\Computer donations Vahan\oshakan\DSCN5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200400" cy="2400300"/>
          </a:xfrm>
          <a:prstGeom prst="rect">
            <a:avLst/>
          </a:prstGeom>
          <a:noFill/>
        </p:spPr>
      </p:pic>
      <p:pic>
        <p:nvPicPr>
          <p:cNvPr id="18438" name="Picture 6" descr="C:\Users\ISOCAM\Desktop\Computer donations Vahan\oshakan\DSCN5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7338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304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Գեղաշեն</a:t>
            </a:r>
            <a:endParaRPr lang="en-US" dirty="0"/>
          </a:p>
        </p:txBody>
      </p:sp>
      <p:pic>
        <p:nvPicPr>
          <p:cNvPr id="19460" name="Picture 4" descr="C:\Users\ISOCAM\Desktop\Computer donations Vahan\Geghashen\DSCN5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200400" cy="2400300"/>
          </a:xfrm>
          <a:prstGeom prst="rect">
            <a:avLst/>
          </a:prstGeom>
          <a:noFill/>
        </p:spPr>
      </p:pic>
      <p:pic>
        <p:nvPicPr>
          <p:cNvPr id="19461" name="Picture 5" descr="C:\Users\ISOCAM\Desktop\Computer donations Vahan\Geghashen\DSCN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3200400" cy="2400300"/>
          </a:xfrm>
          <a:prstGeom prst="rect">
            <a:avLst/>
          </a:prstGeom>
          <a:noFill/>
        </p:spPr>
      </p:pic>
      <p:pic>
        <p:nvPicPr>
          <p:cNvPr id="19462" name="Picture 6" descr="C:\Users\ISOCAM\Desktop\Computer donations Vahan\Geghashen\DSCN5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733800"/>
            <a:ext cx="3270250" cy="245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2596" t="22692" r="27804" b="31539"/>
          <a:stretch>
            <a:fillRect/>
          </a:stretch>
        </p:blipFill>
        <p:spPr bwMode="auto">
          <a:xfrm>
            <a:off x="609600" y="533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20482" name="Picture 2" descr="C:\Users\ISOCAM\Desktop\Computer donations Vahan\Gradaran\DSCN5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05200"/>
            <a:ext cx="3200400" cy="2400300"/>
          </a:xfrm>
          <a:prstGeom prst="rect">
            <a:avLst/>
          </a:prstGeom>
          <a:noFill/>
        </p:spPr>
      </p:pic>
      <p:pic>
        <p:nvPicPr>
          <p:cNvPr id="20483" name="Picture 3" descr="C:\Users\ISOCAM\Desktop\Computer donations Vahan\Gradaran\DSCN5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29000"/>
            <a:ext cx="3200400" cy="2400300"/>
          </a:xfrm>
          <a:prstGeom prst="rect">
            <a:avLst/>
          </a:prstGeom>
          <a:noFill/>
        </p:spPr>
      </p:pic>
      <p:pic>
        <p:nvPicPr>
          <p:cNvPr id="20485" name="Picture 5" descr="C:\Users\ISOCAM\Desktop\Computer donations Vahan\Gradaran\DSCN5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7620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6" name="Picture 4" descr="C:\Users\ISOCAM\Desktop\Computer donations Vahan\Gradaran\DSCN5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19800" cy="4514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6600" y="838200"/>
            <a:ext cx="2895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Քանաքեռ-Զեյթուն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228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Արագա</a:t>
            </a:r>
            <a:r>
              <a:rPr lang="en-US" dirty="0" smtClean="0"/>
              <a:t>ծ</a:t>
            </a:r>
            <a:r>
              <a:rPr lang="hy-AM" dirty="0" smtClean="0"/>
              <a:t> գյուղ</a:t>
            </a:r>
            <a:endParaRPr lang="en-US" dirty="0"/>
          </a:p>
        </p:txBody>
      </p:sp>
      <p:pic>
        <p:nvPicPr>
          <p:cNvPr id="17410" name="Picture 2" descr="C:\Users\ISOCAM\AppData\Local\Microsoft\Windows\Temporary Internet Files\Content.Outlook\1Z55842B\DSCN568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7410" name="AutoShape 2" descr="Displaying 20150818_120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isplaying 20150818_120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5" descr="C:\Users\ISOCAM\Desktop\Raz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9" y="990600"/>
            <a:ext cx="6938961" cy="52061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457200"/>
            <a:ext cx="3352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Հրազդան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17410" name="Picture 2" descr="C:\Users\ISOCAM\AppData\Local\Microsoft\Windows\Temporary Internet Files\Content.Outlook\1Z55842B\DSC_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68733" cy="45386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533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dirty="0" smtClean="0"/>
              <a:t>Սոլակ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hy-AM" dirty="0" smtClean="0"/>
              <a:t>ԻՏԿ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53000"/>
          </a:xfrm>
        </p:spPr>
        <p:txBody>
          <a:bodyPr/>
          <a:lstStyle/>
          <a:p>
            <a:r>
              <a:rPr lang="ru-RU" sz="2800" b="1" dirty="0" smtClean="0"/>
              <a:t>Հուլիս</a:t>
            </a:r>
            <a:r>
              <a:rPr lang="en-US" sz="2800" b="1" dirty="0" smtClean="0"/>
              <a:t> 10, 2015թ. 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600" dirty="0" smtClean="0"/>
              <a:t>ԻՏԿ-</a:t>
            </a:r>
            <a:r>
              <a:rPr lang="ru-RU" sz="2600" dirty="0" smtClean="0"/>
              <a:t>ի ցանցում տեղադրվել է</a:t>
            </a:r>
            <a:r>
              <a:rPr lang="en-US" sz="2600" dirty="0" smtClean="0"/>
              <a:t> K-root </a:t>
            </a:r>
            <a:r>
              <a:rPr lang="ru-RU" sz="2600" dirty="0" smtClean="0"/>
              <a:t>սերվերի</a:t>
            </a:r>
            <a:r>
              <a:rPr lang="en-US" sz="2600" dirty="0" smtClean="0"/>
              <a:t> </a:t>
            </a:r>
            <a:r>
              <a:rPr lang="en-US" sz="2600" dirty="0" err="1" smtClean="0"/>
              <a:t>Anycast</a:t>
            </a:r>
            <a:r>
              <a:rPr lang="en-US" sz="2600" dirty="0" smtClean="0"/>
              <a:t> </a:t>
            </a:r>
            <a:r>
              <a:rPr lang="ru-RU" sz="2600" dirty="0" smtClean="0"/>
              <a:t>հանգույց</a:t>
            </a:r>
            <a:r>
              <a:rPr lang="en-US" sz="2600" dirty="0" smtClean="0"/>
              <a:t>: </a:t>
            </a:r>
            <a:r>
              <a:rPr lang="hy-AM" sz="2600" dirty="0" smtClean="0"/>
              <a:t>Հայաստանի DNS սերվերների հասանելիությունը </a:t>
            </a:r>
            <a:r>
              <a:rPr lang="ru-RU" sz="2600" dirty="0" smtClean="0"/>
              <a:t>(34</a:t>
            </a:r>
            <a:r>
              <a:rPr lang="en-US" sz="2600" dirty="0" smtClean="0"/>
              <a:t>ms) </a:t>
            </a:r>
            <a:r>
              <a:rPr lang="hy-AM" sz="2600" dirty="0" smtClean="0"/>
              <a:t>լավագույնն է </a:t>
            </a:r>
            <a:r>
              <a:rPr lang="en-US" sz="2600" dirty="0" err="1" smtClean="0"/>
              <a:t>տարածաշրջան</a:t>
            </a:r>
            <a:r>
              <a:rPr lang="hy-AM" sz="2600" dirty="0" smtClean="0"/>
              <a:t>ում:</a:t>
            </a:r>
            <a:endParaRPr lang="ru-RU" sz="2600" dirty="0" smtClean="0"/>
          </a:p>
          <a:p>
            <a:r>
              <a:rPr lang="hy-AM" sz="2800" b="1" dirty="0" smtClean="0"/>
              <a:t>Հոկտեմբեր 25, 2015</a:t>
            </a:r>
            <a:r>
              <a:rPr lang="en-US" sz="2800" b="1" dirty="0" smtClean="0"/>
              <a:t>թ</a:t>
            </a:r>
            <a:r>
              <a:rPr lang="hy-AM" sz="2800" b="1" dirty="0" smtClean="0"/>
              <a:t>. 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hy-AM" sz="2600" dirty="0" smtClean="0"/>
              <a:t>ԻՀ ՀԿ-ն տեղադրեց նոր ավելի հզոր երկրի DNS սերվերներ</a:t>
            </a:r>
            <a:r>
              <a:rPr lang="en-US" sz="2600" dirty="0" smtClean="0"/>
              <a:t>:</a:t>
            </a:r>
          </a:p>
          <a:p>
            <a:r>
              <a:rPr lang="hy-AM" sz="2800" b="1" dirty="0" smtClean="0"/>
              <a:t>Նոյեմբեր 25, 2015</a:t>
            </a:r>
            <a:r>
              <a:rPr lang="en-US" sz="2800" b="1" dirty="0" smtClean="0"/>
              <a:t>թ</a:t>
            </a:r>
            <a:r>
              <a:rPr lang="hy-AM" sz="2800" b="1" dirty="0" smtClean="0"/>
              <a:t>. </a:t>
            </a:r>
            <a:endParaRPr lang="en-US" sz="2800" b="1" dirty="0" smtClean="0"/>
          </a:p>
          <a:p>
            <a:pPr>
              <a:buNone/>
            </a:pPr>
            <a:r>
              <a:rPr lang="en-US" sz="2600" b="1" dirty="0" smtClean="0"/>
              <a:t>	</a:t>
            </a:r>
            <a:r>
              <a:rPr lang="en-US" sz="2600" dirty="0" smtClean="0"/>
              <a:t>Ե</a:t>
            </a:r>
            <a:r>
              <a:rPr lang="hy-AM" sz="2600" dirty="0" smtClean="0"/>
              <a:t>րկրի DNS</a:t>
            </a:r>
            <a:r>
              <a:rPr lang="en-US" sz="2600" dirty="0" smtClean="0"/>
              <a:t> </a:t>
            </a:r>
            <a:r>
              <a:rPr lang="hy-AM" sz="2600" dirty="0" smtClean="0"/>
              <a:t>սերվերները տեղափոխվել են նոր</a:t>
            </a:r>
            <a:r>
              <a:rPr lang="en-US" sz="2600" dirty="0" smtClean="0"/>
              <a:t> </a:t>
            </a:r>
            <a:r>
              <a:rPr lang="hy-AM" sz="2600" dirty="0" smtClean="0"/>
              <a:t>ժամանակակից տվյալների կենտրոն:</a:t>
            </a:r>
            <a:endParaRPr lang="ru-RU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18434" name="Picture 2" descr="C:\Users\ISOCAM\AppData\Local\Microsoft\Windows\Temporary Internet Files\Content.Outlook\1Z55842B\20160923_162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386" y="381000"/>
            <a:ext cx="3300413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24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.am </a:t>
            </a:r>
            <a:r>
              <a:rPr lang="hy-AM" sz="3600" dirty="0" smtClean="0"/>
              <a:t>և .հայ</a:t>
            </a:r>
            <a:r>
              <a:rPr lang="en-US" sz="3600" dirty="0" smtClean="0"/>
              <a:t> </a:t>
            </a:r>
            <a:r>
              <a:rPr lang="en-US" sz="3600" dirty="0" err="1" smtClean="0"/>
              <a:t>տիրույթն</a:t>
            </a:r>
            <a:r>
              <a:rPr lang="hy-AM" sz="3600" dirty="0" smtClean="0"/>
              <a:t>երի պատասխանատուները </a:t>
            </a:r>
            <a:r>
              <a:rPr lang="en-US" sz="3600" dirty="0" smtClean="0"/>
              <a:t>IANA</a:t>
            </a:r>
            <a:r>
              <a:rPr lang="hy-AM" sz="3600" dirty="0" smtClean="0"/>
              <a:t>-ում՝</a:t>
            </a:r>
          </a:p>
          <a:p>
            <a:pPr algn="ctr"/>
            <a:endParaRPr lang="hy-AM" sz="3600" dirty="0" smtClean="0"/>
          </a:p>
          <a:p>
            <a:r>
              <a:rPr lang="en-US" sz="3200" dirty="0" smtClean="0"/>
              <a:t>Administrative contact` </a:t>
            </a:r>
            <a:r>
              <a:rPr lang="hy-AM" sz="3200" dirty="0" smtClean="0"/>
              <a:t>Իգոր Մկրտումյան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Technical contact`</a:t>
            </a:r>
            <a:r>
              <a:rPr lang="hy-AM" sz="3200" dirty="0" smtClean="0"/>
              <a:t> Հրանտ Դադիվանյան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43400" y="228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8610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.</a:t>
            </a:r>
            <a:r>
              <a:rPr lang="hy-AM" b="1" dirty="0" smtClean="0"/>
              <a:t>հայ </a:t>
            </a:r>
            <a:r>
              <a:rPr lang="en-US" b="1" dirty="0" err="1" smtClean="0"/>
              <a:t>տիրույթ</a:t>
            </a:r>
            <a:r>
              <a:rPr lang="hy-AM" b="1" dirty="0" smtClean="0"/>
              <a:t>ում դոմենների գրանցման նախապատրաստություն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Գովազդ, մարքեթինգ (Ռադիո, հեռուստատեսություն)</a:t>
            </a:r>
          </a:p>
          <a:p>
            <a:r>
              <a:rPr lang="hy-AM" sz="2600" dirty="0" smtClean="0"/>
              <a:t>	Առաջնային գրանցման փուլ (</a:t>
            </a:r>
            <a:r>
              <a:rPr lang="en-US" sz="2600" dirty="0" smtClean="0"/>
              <a:t>Sunrise period</a:t>
            </a:r>
            <a:r>
              <a:rPr lang="hy-AM" sz="2600" dirty="0" smtClean="0"/>
              <a:t>)</a:t>
            </a:r>
            <a:endParaRPr lang="en-US" sz="2600" dirty="0" smtClean="0"/>
          </a:p>
          <a:p>
            <a:r>
              <a:rPr lang="hy-AM" sz="2600" dirty="0" smtClean="0"/>
              <a:t>	Մրցակցող դոմենների գրանցման փուլ (</a:t>
            </a:r>
            <a:r>
              <a:rPr lang="en-US" sz="2600" dirty="0" err="1" smtClean="0"/>
              <a:t>Landrush</a:t>
            </a:r>
            <a:r>
              <a:rPr lang="hy-AM" sz="2600" dirty="0" smtClean="0"/>
              <a:t>)</a:t>
            </a:r>
            <a:endParaRPr lang="en-US" sz="2600" dirty="0" smtClean="0"/>
          </a:p>
          <a:p>
            <a:r>
              <a:rPr lang="hy-AM" sz="2600" dirty="0" smtClean="0"/>
              <a:t>	Ազատ դոմենների գրանցման ժամանակաշրջան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Նոր պայմանագրերի մշակում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Նոր պայմանագրերի ստորագրում ԻԾՄ-ների հետ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y-AM" sz="2600" dirty="0" smtClean="0"/>
              <a:t>Անձնական տվյալների պաշպանության հարցի</a:t>
            </a:r>
            <a:r>
              <a:rPr lang="en-US" sz="2600" dirty="0" smtClean="0"/>
              <a:t> </a:t>
            </a:r>
            <a:r>
              <a:rPr lang="hy-AM" sz="2600" dirty="0" smtClean="0"/>
              <a:t>լուծման հնարավորություն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Նոր ինտերֆեյսի մշակո</a:t>
            </a:r>
            <a:r>
              <a:rPr lang="en-US" sz="2600" dirty="0" smtClean="0"/>
              <a:t>ւ</a:t>
            </a:r>
            <a:r>
              <a:rPr lang="hy-AM" sz="2600" dirty="0" smtClean="0"/>
              <a:t>մ Ռեգիստրարների համար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Սեմինարներ Ռեգիստրարների համար</a:t>
            </a:r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304800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9600" y="1524000"/>
            <a:ext cx="8001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endParaRPr lang="en-US" sz="3600" b="1" i="1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smtClean="0"/>
              <a:t>CENTR-ի </a:t>
            </a:r>
            <a:r>
              <a:rPr lang="en-US" sz="3600" dirty="0" err="1" smtClean="0"/>
              <a:t>լիիրավ</a:t>
            </a:r>
            <a:r>
              <a:rPr lang="en-US" sz="3600" dirty="0" smtClean="0"/>
              <a:t>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smtClean="0"/>
              <a:t>APTLD-ի </a:t>
            </a:r>
            <a:r>
              <a:rPr lang="en-US" sz="3600" dirty="0" err="1" smtClean="0"/>
              <a:t>ասոցացված</a:t>
            </a:r>
            <a:r>
              <a:rPr lang="en-US" sz="3600" dirty="0" smtClean="0"/>
              <a:t>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err="1" smtClean="0"/>
              <a:t>CEENet</a:t>
            </a:r>
            <a:r>
              <a:rPr lang="en-US" sz="3600" dirty="0" smtClean="0"/>
              <a:t>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err="1" smtClean="0"/>
              <a:t>ccNSO</a:t>
            </a:r>
            <a:r>
              <a:rPr lang="en-US" sz="3600" dirty="0" smtClean="0"/>
              <a:t>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smtClean="0"/>
              <a:t>ICANN At-Large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smtClean="0"/>
              <a:t>RUEA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endParaRPr lang="en-US" sz="3600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47800" y="609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ԻՀ ՀԿ </a:t>
            </a:r>
            <a:r>
              <a:rPr lang="en-US" sz="3200" b="1" i="1" dirty="0" err="1" smtClean="0"/>
              <a:t>անդամակցություն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sz="2800" dirty="0" smtClean="0"/>
              <a:t>INET Armenia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3340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				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hy-AM" sz="2400" b="1" dirty="0" smtClean="0"/>
              <a:t>Հոկտ</a:t>
            </a:r>
            <a:r>
              <a:rPr lang="ru-RU" sz="2400" b="1" dirty="0" smtClean="0"/>
              <a:t>եմբեր 8-9, 2013թ.,</a:t>
            </a:r>
            <a:r>
              <a:rPr lang="ru-RU" sz="2400" dirty="0" smtClean="0"/>
              <a:t>Միջազգային ինտերնետ </a:t>
            </a:r>
            <a:r>
              <a:rPr lang="hy-AM" sz="2400" dirty="0" smtClean="0"/>
              <a:t>միության և </a:t>
            </a:r>
            <a:r>
              <a:rPr lang="ru-RU" sz="2400" dirty="0" smtClean="0"/>
              <a:t>ISOC AM-ի կողմից կազմակերպված INET Հայաստան</a:t>
            </a:r>
            <a:r>
              <a:rPr lang="hy-AM" sz="2400" dirty="0" smtClean="0"/>
              <a:t> </a:t>
            </a:r>
            <a:r>
              <a:rPr lang="ru-RU" sz="2400" dirty="0" smtClean="0"/>
              <a:t>կոնֆերանսը տեղի է ունեցել Երևանում:</a:t>
            </a:r>
            <a:r>
              <a:rPr lang="ru-RU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400" dirty="0" smtClean="0"/>
              <a:t>Գիտաժողովին մասնակցել են մոտ 100 մասնակիցներ Հայաստանից </a:t>
            </a:r>
            <a:r>
              <a:rPr lang="en-US" sz="2400" dirty="0" smtClean="0"/>
              <a:t>և</a:t>
            </a:r>
            <a:r>
              <a:rPr lang="ru-RU" sz="2400" dirty="0" smtClean="0"/>
              <a:t> այլ երկրներից: Գիտաժողովի գլխավոր հովանավորն էր միջազգային </a:t>
            </a:r>
            <a:r>
              <a:rPr lang="en-US" sz="2400" dirty="0" smtClean="0"/>
              <a:t>Ի</a:t>
            </a:r>
            <a:r>
              <a:rPr lang="ru-RU" sz="2400" dirty="0" smtClean="0"/>
              <a:t>նտերնետ հանրությունը, որի ներկայացուցիչներն </a:t>
            </a:r>
            <a:r>
              <a:rPr lang="en-US" sz="2400" dirty="0" err="1" smtClean="0"/>
              <a:t>էին</a:t>
            </a:r>
            <a:r>
              <a:rPr lang="ru-RU" sz="2400" dirty="0" smtClean="0"/>
              <a:t> Ֆրեդերիկ Դոնքը, Յացեկ Գա</a:t>
            </a:r>
            <a:r>
              <a:rPr lang="en-US" sz="2400" dirty="0" smtClean="0"/>
              <a:t>և</a:t>
            </a:r>
            <a:r>
              <a:rPr lang="ru-RU" sz="2400" dirty="0" smtClean="0"/>
              <a:t>սկին ու Ջեյն Ք</a:t>
            </a:r>
            <a:r>
              <a:rPr lang="hy-AM" sz="2400" dirty="0" smtClean="0"/>
              <a:t>ո</a:t>
            </a:r>
            <a:r>
              <a:rPr lang="ru-RU" sz="2400" dirty="0" smtClean="0"/>
              <a:t>ֆֆին</a:t>
            </a:r>
            <a:r>
              <a:rPr lang="en-US" sz="2400" dirty="0" smtClean="0"/>
              <a:t>ը</a:t>
            </a:r>
            <a:r>
              <a:rPr lang="ru-RU" sz="2400" dirty="0" smtClean="0"/>
              <a:t>: Գիտաժողովը մեկնարկեց Ֆրեդերիկ Դոնքի ելույթով, ով </a:t>
            </a:r>
            <a:r>
              <a:rPr lang="en-US" sz="2400" dirty="0" smtClean="0"/>
              <a:t>Ի</a:t>
            </a:r>
            <a:r>
              <a:rPr lang="ru-RU" sz="2400" dirty="0" smtClean="0"/>
              <a:t>նտերնետ հանրության </a:t>
            </a:r>
            <a:r>
              <a:rPr lang="en-US" sz="2400" dirty="0" err="1" smtClean="0"/>
              <a:t>Եվրոպական</a:t>
            </a:r>
            <a:r>
              <a:rPr lang="en-US" sz="2400" dirty="0" smtClean="0"/>
              <a:t> </a:t>
            </a:r>
            <a:r>
              <a:rPr lang="ru-RU" sz="2400" dirty="0" smtClean="0"/>
              <a:t>տարածաշրջանային բյուրոյի տնօրեն</a:t>
            </a:r>
            <a:r>
              <a:rPr lang="en-US" sz="2400" dirty="0" smtClean="0"/>
              <a:t>ն է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https://www.isoc.am/images/inetam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hy-AM" sz="3200" dirty="0" smtClean="0"/>
              <a:t>ԻՀ ՀԿ-ի փոխնախագահների գործունեությունը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hy-AM" dirty="0" smtClean="0"/>
              <a:t>Գագիկ Գրիգորյան</a:t>
            </a:r>
          </a:p>
          <a:p>
            <a:r>
              <a:rPr lang="hy-AM" dirty="0" smtClean="0"/>
              <a:t>ԱրմենՆազարյան</a:t>
            </a:r>
          </a:p>
          <a:p>
            <a:r>
              <a:rPr lang="hy-AM" dirty="0" smtClean="0"/>
              <a:t>ՎլադիմիրՍահակյան</a:t>
            </a:r>
          </a:p>
          <a:p>
            <a:r>
              <a:rPr lang="hy-AM" dirty="0" smtClean="0"/>
              <a:t>ԳրիգորիՍաղյան</a:t>
            </a:r>
          </a:p>
          <a:p>
            <a:r>
              <a:rPr lang="hy-AM" dirty="0" smtClean="0"/>
              <a:t>ԱլբերտՏոնեյան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457200"/>
          </a:xfrm>
        </p:spPr>
        <p:txBody>
          <a:bodyPr/>
          <a:lstStyle/>
          <a:p>
            <a:r>
              <a:rPr lang="hy-AM" sz="3200" dirty="0" smtClean="0"/>
              <a:t>ԻՀ ՀԿ-ի կանոնադրություն</a:t>
            </a:r>
            <a:r>
              <a:rPr lang="en-US" sz="3200" dirty="0" smtClean="0"/>
              <a:t>ը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sz="2800" dirty="0" smtClean="0"/>
              <a:t>ԻՀ ՀԿ </a:t>
            </a:r>
            <a:r>
              <a:rPr lang="en-US" sz="2800" dirty="0" err="1" smtClean="0"/>
              <a:t>անդամների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քանակը</a:t>
            </a:r>
            <a:r>
              <a:rPr lang="en-US" sz="2800" dirty="0" smtClean="0"/>
              <a:t> 120-</a:t>
            </a:r>
            <a:r>
              <a:rPr lang="hy-AM" sz="2800" dirty="0" smtClean="0"/>
              <a:t>ից աճել է </a:t>
            </a:r>
            <a:r>
              <a:rPr lang="en-US" sz="2800" dirty="0" err="1" smtClean="0"/>
              <a:t>մոտ</a:t>
            </a:r>
            <a:r>
              <a:rPr lang="en-US" sz="2800" dirty="0" smtClean="0"/>
              <a:t> 250</a:t>
            </a:r>
            <a:r>
              <a:rPr lang="hy-AM" sz="2800" dirty="0" smtClean="0"/>
              <a:t>-ի</a:t>
            </a:r>
          </a:p>
          <a:p>
            <a:r>
              <a:rPr lang="hy-AM" sz="2800" dirty="0" smtClean="0"/>
              <a:t>Անհրաժեշտություն է առաջացել՝ </a:t>
            </a:r>
            <a:br>
              <a:rPr lang="hy-AM" sz="2800" dirty="0" smtClean="0"/>
            </a:br>
            <a:r>
              <a:rPr lang="hy-AM" sz="2800" dirty="0" smtClean="0"/>
              <a:t>ա. կանոնադրության փոփոխության անդամների ընդունման և ազատման հարցերում,</a:t>
            </a:r>
          </a:p>
          <a:p>
            <a:r>
              <a:rPr lang="hy-AM" sz="2800" dirty="0" smtClean="0"/>
              <a:t>բ. վարչության անդամների քանակի վերանայման</a:t>
            </a:r>
          </a:p>
          <a:p>
            <a:r>
              <a:rPr lang="hy-AM" sz="2800" dirty="0" smtClean="0"/>
              <a:t>գ. կազմակերպության նախագահի ընտրության կանոնակարգի փոփոխության </a:t>
            </a:r>
          </a:p>
          <a:p>
            <a:endParaRPr lang="hy-AM" sz="2400" dirty="0" smtClean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2970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0C2ECE5-12C8-4AD1-B984-B756D1E338EC}" type="slidenum">
              <a:rPr lang="en-US" sz="1400"/>
              <a:pPr algn="r"/>
              <a:t>72</a:t>
            </a:fld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1344999" y="2967335"/>
            <a:ext cx="64540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y-AM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Շնորհակալություն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9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y-AM" sz="2800" b="1" i="1" dirty="0"/>
              <a:t>Ինտերնետ Հանրության գործունեությունը ի նպաստ Հայաստանում Ինտերնետի զարգացմանը</a:t>
            </a:r>
            <a:endParaRPr lang="en-US" sz="2800" b="1" i="1" dirty="0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609600" y="1295400"/>
            <a:ext cx="8001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600" b="1" dirty="0" smtClean="0"/>
          </a:p>
          <a:p>
            <a:pPr algn="ctr"/>
            <a:r>
              <a:rPr lang="en-US" sz="2600" b="1" dirty="0" err="1" smtClean="0"/>
              <a:t>ArmNet</a:t>
            </a:r>
            <a:r>
              <a:rPr lang="en-US" sz="2600" b="1" dirty="0" smtClean="0"/>
              <a:t> 20</a:t>
            </a:r>
            <a:r>
              <a:rPr lang="hy-AM" sz="2600" b="1" dirty="0" smtClean="0"/>
              <a:t>13, 2014, 2015 </a:t>
            </a:r>
            <a:r>
              <a:rPr lang="hy-AM" sz="2600" b="1" dirty="0"/>
              <a:t>կոնֆերանսների </a:t>
            </a:r>
            <a:r>
              <a:rPr lang="hy-AM" sz="2600" b="1" dirty="0" smtClean="0"/>
              <a:t>համաֆինանսավորում</a:t>
            </a:r>
            <a:endParaRPr lang="en-US" sz="2600" b="1" dirty="0" smtClean="0"/>
          </a:p>
          <a:p>
            <a:pPr algn="ctr"/>
            <a:endParaRPr lang="ru-RU" sz="2600" b="1" dirty="0"/>
          </a:p>
          <a:p>
            <a:pPr algn="just"/>
            <a:r>
              <a:rPr lang="hy-AM" sz="2600" dirty="0"/>
              <a:t>Մենք </a:t>
            </a:r>
            <a:r>
              <a:rPr lang="hy-AM" sz="2600" dirty="0" smtClean="0"/>
              <a:t>կարևորում </a:t>
            </a:r>
            <a:r>
              <a:rPr lang="hy-AM" sz="2600" dirty="0"/>
              <a:t>է այս ավանդական </a:t>
            </a:r>
            <a:r>
              <a:rPr lang="hy-AM" sz="2600" dirty="0" smtClean="0"/>
              <a:t>միջոցառումը</a:t>
            </a:r>
            <a:r>
              <a:rPr lang="hy-AM" sz="2600" dirty="0"/>
              <a:t>, քանի որ </a:t>
            </a:r>
            <a:r>
              <a:rPr lang="en-US" sz="2600" dirty="0" err="1" smtClean="0"/>
              <a:t>այն</a:t>
            </a:r>
            <a:r>
              <a:rPr lang="en-US" sz="2600" dirty="0" smtClean="0"/>
              <a:t> </a:t>
            </a:r>
            <a:r>
              <a:rPr lang="hy-AM" sz="2600" dirty="0" smtClean="0"/>
              <a:t>արձագանքում </a:t>
            </a:r>
            <a:r>
              <a:rPr lang="hy-AM" sz="2600" dirty="0"/>
              <a:t>է Ինտերնետի </a:t>
            </a:r>
            <a:r>
              <a:rPr lang="hy-AM" sz="2600" dirty="0" smtClean="0"/>
              <a:t>ամենաիրական </a:t>
            </a:r>
            <a:r>
              <a:rPr lang="hy-AM" sz="2600" dirty="0"/>
              <a:t>զարգացումներին: </a:t>
            </a:r>
            <a:r>
              <a:rPr lang="hy-AM" sz="2600" dirty="0" smtClean="0"/>
              <a:t>Ոչ </a:t>
            </a:r>
            <a:r>
              <a:rPr lang="hy-AM" sz="2600" dirty="0"/>
              <a:t>պակաս </a:t>
            </a:r>
            <a:r>
              <a:rPr lang="hy-AM" sz="2600" dirty="0" smtClean="0"/>
              <a:t>կարևորություն </a:t>
            </a:r>
            <a:r>
              <a:rPr lang="hy-AM" sz="2600" dirty="0"/>
              <a:t>ենք տալիս </a:t>
            </a:r>
            <a:r>
              <a:rPr lang="hy-AM" sz="2600" dirty="0" smtClean="0"/>
              <a:t>նաև </a:t>
            </a:r>
            <a:r>
              <a:rPr lang="en-US" sz="2600" dirty="0" smtClean="0"/>
              <a:t>հ</a:t>
            </a:r>
            <a:r>
              <a:rPr lang="hy-AM" sz="2600" dirty="0" smtClean="0"/>
              <a:t>այաստանյան </a:t>
            </a:r>
            <a:r>
              <a:rPr lang="hy-AM" sz="2600" dirty="0"/>
              <a:t>լավագույն կայքերի </a:t>
            </a:r>
            <a:r>
              <a:rPr lang="hy-AM" sz="2600" dirty="0" smtClean="0"/>
              <a:t>մրցանակաբաշխությանը</a:t>
            </a:r>
            <a:r>
              <a:rPr lang="hy-AM" sz="2600" dirty="0"/>
              <a:t>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7547</TotalTime>
  <Words>1390</Words>
  <Application>Microsoft Office PowerPoint</Application>
  <PresentationFormat>On-screen Show (4:3)</PresentationFormat>
  <Paragraphs>363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Default Design</vt:lpstr>
      <vt:lpstr> </vt:lpstr>
      <vt:lpstr>Նախորդ համաժողովը</vt:lpstr>
      <vt:lpstr>Slide 3</vt:lpstr>
      <vt:lpstr>Slide 4</vt:lpstr>
      <vt:lpstr>Slide 5</vt:lpstr>
      <vt:lpstr>Slide 6</vt:lpstr>
      <vt:lpstr>INET Armenia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Կույր ու թույլ տեսողություն ունեցողների օժանդակություն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ԻՏԿ</vt:lpstr>
      <vt:lpstr>Slide 66</vt:lpstr>
      <vt:lpstr>Slide 67</vt:lpstr>
      <vt:lpstr>Slide 68</vt:lpstr>
      <vt:lpstr>Slide 69</vt:lpstr>
      <vt:lpstr>ԻՀ ՀԿ-ի փոխնախագահների գործունեությունը</vt:lpstr>
      <vt:lpstr>ԻՀ ՀԿ-ի կանոնադրությունը</vt:lpstr>
      <vt:lpstr>Slide 72</vt:lpstr>
    </vt:vector>
  </TitlesOfParts>
  <Company>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ISOCAM</cp:lastModifiedBy>
  <cp:revision>789</cp:revision>
  <dcterms:created xsi:type="dcterms:W3CDTF">2020-02-16T07:21:24Z</dcterms:created>
  <dcterms:modified xsi:type="dcterms:W3CDTF">2016-09-29T10:59:32Z</dcterms:modified>
</cp:coreProperties>
</file>